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drawings/drawing6.xml" ContentType="application/vnd.openxmlformats-officedocument.drawingml.chartshapes+xml"/>
  <Override PartName="/ppt/charts/chart17.xml" ContentType="application/vnd.openxmlformats-officedocument.drawingml.chart+xml"/>
  <Override PartName="/ppt/drawings/drawing7.xml" ContentType="application/vnd.openxmlformats-officedocument.drawingml.chartshapes+xml"/>
  <Override PartName="/ppt/charts/chart18.xml" ContentType="application/vnd.openxmlformats-officedocument.drawingml.chart+xml"/>
  <Override PartName="/ppt/drawings/drawing8.xml" ContentType="application/vnd.openxmlformats-officedocument.drawingml.chartshapes+xml"/>
  <Override PartName="/ppt/charts/chart19.xml" ContentType="application/vnd.openxmlformats-officedocument.drawingml.chart+xml"/>
  <Override PartName="/ppt/drawings/drawing9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10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2.xml" ContentType="application/vnd.openxmlformats-officedocument.drawingml.chart+xml"/>
  <Override PartName="/ppt/drawings/drawing11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1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42" r:id="rId2"/>
    <p:sldId id="419" r:id="rId3"/>
    <p:sldId id="510" r:id="rId4"/>
    <p:sldId id="509" r:id="rId5"/>
    <p:sldId id="520" r:id="rId6"/>
    <p:sldId id="448" r:id="rId7"/>
    <p:sldId id="477" r:id="rId8"/>
    <p:sldId id="507" r:id="rId9"/>
    <p:sldId id="466" r:id="rId10"/>
    <p:sldId id="467" r:id="rId11"/>
    <p:sldId id="517" r:id="rId12"/>
    <p:sldId id="518" r:id="rId13"/>
    <p:sldId id="461" r:id="rId14"/>
    <p:sldId id="513" r:id="rId15"/>
    <p:sldId id="519" r:id="rId16"/>
    <p:sldId id="511" r:id="rId17"/>
    <p:sldId id="512" r:id="rId18"/>
    <p:sldId id="494" r:id="rId19"/>
    <p:sldId id="495" r:id="rId20"/>
    <p:sldId id="514" r:id="rId21"/>
    <p:sldId id="262" r:id="rId22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69" autoAdjust="0"/>
  </p:normalViewPr>
  <p:slideViewPr>
    <p:cSldViewPr>
      <p:cViewPr>
        <p:scale>
          <a:sx n="110" d="100"/>
          <a:sy n="110" d="100"/>
        </p:scale>
        <p:origin x="-164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2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3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4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5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8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080" b="1" i="0" u="none" strike="noStrike" kern="1200" baseline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080" dirty="0">
                <a:solidFill>
                  <a:srgbClr val="C00000"/>
                </a:solidFill>
              </a:rPr>
              <a:t>Производительность </a:t>
            </a:r>
            <a:r>
              <a:rPr lang="ru-RU" sz="1080" dirty="0" smtClean="0">
                <a:solidFill>
                  <a:srgbClr val="C00000"/>
                </a:solidFill>
              </a:rPr>
              <a:t>труда ГУП «ТЭК СПб», </a:t>
            </a:r>
            <a:r>
              <a:rPr lang="ru-RU" sz="1080" dirty="0">
                <a:solidFill>
                  <a:srgbClr val="C00000"/>
                </a:solidFill>
              </a:rPr>
              <a:t>Гкал/чел.</a:t>
            </a:r>
          </a:p>
        </c:rich>
      </c:tx>
      <c:layout>
        <c:manualLayout>
          <c:xMode val="edge"/>
          <c:yMode val="edge"/>
          <c:x val="0.16221745580066352"/>
          <c:y val="4.9745185007933589E-2"/>
        </c:manualLayout>
      </c:layout>
      <c:overlay val="0"/>
    </c:title>
    <c:autoTitleDeleted val="0"/>
    <c:view3D>
      <c:rotX val="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5920739863232"/>
          <c:y val="6.0566734893091882E-2"/>
          <c:w val="0.84768816635811151"/>
          <c:h val="0.7370780459550653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'производит.труда (ОК)'!$H$11</c:f>
              <c:strCache>
                <c:ptCount val="1"/>
                <c:pt idx="0">
                  <c:v>Производительность труда, Гкал/чел.</c:v>
                </c:pt>
              </c:strCache>
            </c:strRef>
          </c:tx>
          <c:spPr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1769511361045672E-2"/>
                  <c:y val="-3.621733151425749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59705033557669E-2"/>
                  <c:y val="-4.5996011023107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712178811126207E-2"/>
                  <c:y val="-4.5999632756258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769743048900966E-2"/>
                  <c:y val="-4.5996011023107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71766258976073E-2"/>
                  <c:y val="-4.5996011023107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05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'производит.труда (ОК)'!$I$10:$M$10</c:f>
              <c:strCache>
                <c:ptCount val="5"/>
                <c:pt idx="0">
                  <c:v>Факт за
2014 год</c:v>
                </c:pt>
                <c:pt idx="1">
                  <c:v>Факт за
2015 год</c:v>
                </c:pt>
                <c:pt idx="2">
                  <c:v>Факт за
2016 год</c:v>
                </c:pt>
                <c:pt idx="3">
                  <c:v>Факт за
 2017 год</c:v>
                </c:pt>
                <c:pt idx="4">
                  <c:v>Факт
за 2018 год</c:v>
                </c:pt>
              </c:strCache>
            </c:strRef>
          </c:cat>
          <c:val>
            <c:numRef>
              <c:f>'производит.труда (ОК)'!$I$11:$M$11</c:f>
              <c:numCache>
                <c:formatCode>0</c:formatCode>
                <c:ptCount val="5"/>
                <c:pt idx="0">
                  <c:v>1878.1730874167849</c:v>
                </c:pt>
                <c:pt idx="1">
                  <c:v>1843.6621265377858</c:v>
                </c:pt>
                <c:pt idx="2">
                  <c:v>2017.8360947403537</c:v>
                </c:pt>
                <c:pt idx="3">
                  <c:v>2075.3519527702088</c:v>
                </c:pt>
                <c:pt idx="4">
                  <c:v>2112.9777070063692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051008"/>
        <c:axId val="114254208"/>
        <c:axId val="93875264"/>
      </c:bar3DChart>
      <c:catAx>
        <c:axId val="10105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900" b="0" i="0" u="none" strike="noStrike" kern="1200" baseline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14254208"/>
        <c:crosses val="autoZero"/>
        <c:auto val="1"/>
        <c:lblAlgn val="ctr"/>
        <c:lblOffset val="100"/>
        <c:noMultiLvlLbl val="0"/>
      </c:catAx>
      <c:valAx>
        <c:axId val="114254208"/>
        <c:scaling>
          <c:orientation val="minMax"/>
          <c:max val="2200"/>
          <c:min val="10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050" b="0" i="0" u="none" strike="noStrike" kern="1200" baseline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01051008"/>
        <c:crosses val="autoZero"/>
        <c:crossBetween val="between"/>
        <c:majorUnit val="300"/>
      </c:valAx>
      <c:serAx>
        <c:axId val="93875264"/>
        <c:scaling>
          <c:orientation val="minMax"/>
        </c:scaling>
        <c:delete val="1"/>
        <c:axPos val="b"/>
        <c:majorTickMark val="out"/>
        <c:minorTickMark val="none"/>
        <c:tickLblPos val="nextTo"/>
        <c:crossAx val="114254208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8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плата, руб.</a:t>
            </a:r>
          </a:p>
        </c:rich>
      </c:tx>
      <c:layout>
        <c:manualLayout>
          <c:xMode val="edge"/>
          <c:yMode val="edge"/>
          <c:x val="0.3604122239375373"/>
          <c:y val="1.7187867402237446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9130373248226294E-2"/>
          <c:y val="9.7171375342693822E-2"/>
          <c:w val="0.78482834721646522"/>
          <c:h val="0.57184229451760815"/>
        </c:manualLayout>
      </c:layout>
      <c:lineChart>
        <c:grouping val="standard"/>
        <c:varyColors val="0"/>
        <c:ser>
          <c:idx val="0"/>
          <c:order val="0"/>
          <c:tx>
            <c:strRef>
              <c:f>'производит.труда (2)'!$H$19</c:f>
              <c:strCache>
                <c:ptCount val="1"/>
                <c:pt idx="0">
                  <c:v>Средняя заработная плата по Санкт-Петербургу, руб.</c:v>
                </c:pt>
              </c:strCache>
            </c:strRef>
          </c:tx>
          <c:spPr>
            <a:ln w="38100">
              <a:solidFill>
                <a:srgbClr val="F79646">
                  <a:lumMod val="50000"/>
                </a:srgbClr>
              </a:solidFill>
            </a:ln>
          </c:spPr>
          <c:marker>
            <c:symbol val="square"/>
            <c:size val="7"/>
            <c:spPr>
              <a:solidFill>
                <a:srgbClr val="F79646">
                  <a:lumMod val="50000"/>
                </a:srgbClr>
              </a:solidFill>
              <a:ln w="38100">
                <a:solidFill>
                  <a:srgbClr val="F79646">
                    <a:lumMod val="50000"/>
                  </a:srgbClr>
                </a:solidFill>
              </a:ln>
            </c:spPr>
          </c:marker>
          <c:dLbls>
            <c:dLbl>
              <c:idx val="0"/>
              <c:layout>
                <c:manualLayout>
                  <c:x val="-4.1189240312982836E-2"/>
                  <c:y val="-3.6789810365863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83637039416675E-2"/>
                  <c:y val="-3.1237342249053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547331945101603E-2"/>
                  <c:y val="-4.9830850378677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880197352380134E-2"/>
                  <c:y val="-3.807431786048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787827389658029E-2"/>
                  <c:y val="-3.4053276834919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4598427195568597E-2"/>
                  <c:y val="-3.51663233379651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60 124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972677595628415E-2"/>
                  <c:y val="-2.5230466789614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'производит.труда (2)'!$I$18:$N$18</c:f>
              <c:strCache>
                <c:ptCount val="6"/>
                <c:pt idx="0">
                  <c:v>Факт за 
2013 год</c:v>
                </c:pt>
                <c:pt idx="1">
                  <c:v>Факт за
2014 год</c:v>
                </c:pt>
                <c:pt idx="2">
                  <c:v>Факт за
2015 год</c:v>
                </c:pt>
                <c:pt idx="3">
                  <c:v>Факт за
2016 год</c:v>
                </c:pt>
                <c:pt idx="4">
                  <c:v>Факт за
2017 год</c:v>
                </c:pt>
                <c:pt idx="5">
                  <c:v>Факт за
2018 год</c:v>
                </c:pt>
              </c:strCache>
            </c:strRef>
          </c:cat>
          <c:val>
            <c:numRef>
              <c:f>'производит.труда (2)'!$I$19:$N$19</c:f>
              <c:numCache>
                <c:formatCode>#,##0</c:formatCode>
                <c:ptCount val="6"/>
                <c:pt idx="0">
                  <c:v>37594</c:v>
                </c:pt>
                <c:pt idx="1">
                  <c:v>40660</c:v>
                </c:pt>
                <c:pt idx="2">
                  <c:v>43685</c:v>
                </c:pt>
                <c:pt idx="3">
                  <c:v>48684</c:v>
                </c:pt>
                <c:pt idx="4">
                  <c:v>54353</c:v>
                </c:pt>
                <c:pt idx="5">
                  <c:v>56527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'производит.труда (2)'!$H$20</c:f>
              <c:strCache>
                <c:ptCount val="1"/>
                <c:pt idx="0">
                  <c:v>Средняя заработная плата по основной деятельности (себестоимость), руб.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diamond"/>
            <c:size val="7"/>
            <c:spPr>
              <a:solidFill>
                <a:srgbClr val="4F81BD"/>
              </a:solidFill>
              <a:ln w="38100"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3.8789151356080478E-2"/>
                  <c:y val="-2.0104754575257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381056372884265E-2"/>
                  <c:y val="-4.199808756684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396825396825397E-2"/>
                  <c:y val="-4.625614105929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581828629774793E-2"/>
                  <c:y val="-4.2820701401398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704276274552198E-2"/>
                  <c:y val="-2.8661411997043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7882478562045942E-2"/>
                  <c:y val="-3.98860864727500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43 982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972677595628415E-2"/>
                  <c:y val="-2.3289661651952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'производит.труда (2)'!$I$18:$N$18</c:f>
              <c:strCache>
                <c:ptCount val="6"/>
                <c:pt idx="0">
                  <c:v>Факт за 
2013 год</c:v>
                </c:pt>
                <c:pt idx="1">
                  <c:v>Факт за
2014 год</c:v>
                </c:pt>
                <c:pt idx="2">
                  <c:v>Факт за
2015 год</c:v>
                </c:pt>
                <c:pt idx="3">
                  <c:v>Факт за
2016 год</c:v>
                </c:pt>
                <c:pt idx="4">
                  <c:v>Факт за
2017 год</c:v>
                </c:pt>
                <c:pt idx="5">
                  <c:v>Факт за
2018 год</c:v>
                </c:pt>
              </c:strCache>
            </c:strRef>
          </c:cat>
          <c:val>
            <c:numRef>
              <c:f>'производит.труда (2)'!$I$20:$N$20</c:f>
              <c:numCache>
                <c:formatCode>#,##0</c:formatCode>
                <c:ptCount val="6"/>
                <c:pt idx="0">
                  <c:v>32688</c:v>
                </c:pt>
                <c:pt idx="1">
                  <c:v>33689</c:v>
                </c:pt>
                <c:pt idx="2">
                  <c:v>36259</c:v>
                </c:pt>
                <c:pt idx="3">
                  <c:v>38831</c:v>
                </c:pt>
                <c:pt idx="4">
                  <c:v>42233</c:v>
                </c:pt>
                <c:pt idx="5">
                  <c:v>44014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'производит.труда (2)'!$H$21</c:f>
              <c:strCache>
                <c:ptCount val="1"/>
                <c:pt idx="0">
                  <c:v>Средняя заработная плата при тарифном регулировании, руб.</c:v>
                </c:pt>
              </c:strCache>
            </c:strRef>
          </c:tx>
          <c:spPr>
            <a:ln w="38100">
              <a:solidFill>
                <a:srgbClr val="9BBB59">
                  <a:lumMod val="50000"/>
                </a:srgbClr>
              </a:solidFill>
            </a:ln>
          </c:spPr>
          <c:marker>
            <c:spPr>
              <a:solidFill>
                <a:srgbClr val="9BBB59">
                  <a:lumMod val="50000"/>
                </a:srgbClr>
              </a:solidFill>
              <a:ln w="38100">
                <a:solidFill>
                  <a:srgbClr val="9BBB59">
                    <a:lumMod val="50000"/>
                  </a:srgbClr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3.3412426032277814E-2"/>
                  <c:y val="3.8504347942424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539403295679086E-2"/>
                  <c:y val="3.4187994483451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6372528688406515E-2"/>
                  <c:y val="3.19139605762273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 </a:t>
                    </a:r>
                    <a:r>
                      <a:rPr lang="ru-RU" dirty="0" smtClean="0"/>
                      <a:t>590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972677595628415E-2"/>
                  <c:y val="-2.134885651428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'производит.труда (2)'!$I$18:$N$18</c:f>
              <c:strCache>
                <c:ptCount val="6"/>
                <c:pt idx="0">
                  <c:v>Факт за 
2013 год</c:v>
                </c:pt>
                <c:pt idx="1">
                  <c:v>Факт за
2014 год</c:v>
                </c:pt>
                <c:pt idx="2">
                  <c:v>Факт за
2015 год</c:v>
                </c:pt>
                <c:pt idx="3">
                  <c:v>Факт за
2016 год</c:v>
                </c:pt>
                <c:pt idx="4">
                  <c:v>Факт за
2017 год</c:v>
                </c:pt>
                <c:pt idx="5">
                  <c:v>Факт за
2018 год</c:v>
                </c:pt>
              </c:strCache>
            </c:strRef>
          </c:cat>
          <c:val>
            <c:numRef>
              <c:f>'производит.труда (2)'!$I$21:$N$21</c:f>
              <c:numCache>
                <c:formatCode>#,##0</c:formatCode>
                <c:ptCount val="6"/>
                <c:pt idx="0">
                  <c:v>32744</c:v>
                </c:pt>
                <c:pt idx="1">
                  <c:v>33843</c:v>
                </c:pt>
                <c:pt idx="2">
                  <c:v>36309.44250509081</c:v>
                </c:pt>
                <c:pt idx="3">
                  <c:v>35817</c:v>
                </c:pt>
                <c:pt idx="4">
                  <c:v>37809.699999999997</c:v>
                </c:pt>
                <c:pt idx="5">
                  <c:v>39661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7452032"/>
        <c:axId val="227453568"/>
      </c:lineChart>
      <c:catAx>
        <c:axId val="227452032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7453568"/>
        <c:crosses val="autoZero"/>
        <c:auto val="1"/>
        <c:lblAlgn val="ctr"/>
        <c:lblOffset val="100"/>
        <c:noMultiLvlLbl val="0"/>
      </c:catAx>
      <c:valAx>
        <c:axId val="227453568"/>
        <c:scaling>
          <c:orientation val="minMax"/>
          <c:max val="65000"/>
          <c:min val="25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7452032"/>
        <c:crosses val="autoZero"/>
        <c:crossBetween val="between"/>
        <c:majorUnit val="5000"/>
        <c:minorUnit val="2500"/>
      </c:valAx>
      <c:spPr>
        <a:gradFill>
          <a:gsLst>
            <a:gs pos="0">
              <a:sysClr val="window" lastClr="FFFFFF">
                <a:lumMod val="75000"/>
              </a:sysClr>
            </a:gs>
            <a:gs pos="21000">
              <a:sysClr val="window" lastClr="FFFFFF">
                <a:lumMod val="85000"/>
              </a:sysClr>
            </a:gs>
            <a:gs pos="100000">
              <a:sysClr val="window" lastClr="FFFFFF">
                <a:lumMod val="95000"/>
              </a:sysClr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7.7551156727417789E-2"/>
          <c:y val="0.78552579621823759"/>
          <c:w val="0.87878069028305283"/>
          <c:h val="0.2005094672020569"/>
        </c:manualLayout>
      </c:layout>
      <c:overlay val="0"/>
      <c:txPr>
        <a:bodyPr/>
        <a:lstStyle/>
        <a:p>
          <a:pPr>
            <a:defRPr sz="8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200" b="1" i="0" u="none" strike="noStrike" kern="1200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 smtClean="0">
                <a:solidFill>
                  <a:srgbClr val="002060"/>
                </a:solidFill>
              </a:rPr>
              <a:t>Средняя </a:t>
            </a:r>
            <a:r>
              <a:rPr lang="ru-RU" dirty="0">
                <a:solidFill>
                  <a:srgbClr val="002060"/>
                </a:solidFill>
              </a:rPr>
              <a:t>численность ГУП "ТЭК СПб", чел.</a:t>
            </a:r>
          </a:p>
        </c:rich>
      </c:tx>
      <c:layout>
        <c:manualLayout>
          <c:xMode val="edge"/>
          <c:yMode val="edge"/>
          <c:x val="8.8688329735224336E-2"/>
          <c:y val="1.3888888888888888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75603441356867"/>
          <c:y val="0.16951048648915554"/>
          <c:w val="0.87380353818709988"/>
          <c:h val="0.556398440296757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'производит.труда (ОК)'!$H$8</c:f>
              <c:strCache>
                <c:ptCount val="1"/>
                <c:pt idx="0">
                  <c:v>Среднесписочная численность ГУП "ТЭК СПб", чел.</c:v>
                </c:pt>
              </c:strCache>
            </c:strRef>
          </c:tx>
          <c:spPr>
            <a:gradFill>
              <a:gsLst>
                <a:gs pos="0">
                  <a:srgbClr val="56B1CA"/>
                </a:gs>
                <a:gs pos="30000">
                  <a:srgbClr val="50AEC8"/>
                </a:gs>
                <a:gs pos="100000">
                  <a:srgbClr val="31859C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Pt>
            <c:idx val="4"/>
            <c:invertIfNegative val="0"/>
            <c:bubble3D val="0"/>
            <c:spPr>
              <a:gradFill>
                <a:gsLst>
                  <a:gs pos="0">
                    <a:srgbClr val="56B1CA"/>
                  </a:gs>
                  <a:gs pos="30000">
                    <a:srgbClr val="50AEC8"/>
                  </a:gs>
                  <a:gs pos="100000">
                    <a:srgbClr val="31859C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63500" h="12700"/>
              </a:sp3d>
            </c:spPr>
          </c:dPt>
          <c:dLbls>
            <c:dLbl>
              <c:idx val="0"/>
              <c:layout>
                <c:manualLayout>
                  <c:x val="1.6440427399331509E-2"/>
                  <c:y val="-9.7982940167141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220213699665754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960284932887672E-2"/>
                  <c:y val="-1.959658803342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48014246644373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05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'производит.труда (ОК)'!$I$7:$M$7</c:f>
              <c:strCache>
                <c:ptCount val="5"/>
                <c:pt idx="0">
                  <c:v>Факт за
2014 год</c:v>
                </c:pt>
                <c:pt idx="1">
                  <c:v>Факт за
2015 год</c:v>
                </c:pt>
                <c:pt idx="2">
                  <c:v>Факт за
2016 год</c:v>
                </c:pt>
                <c:pt idx="3">
                  <c:v>Факт за 
2017 год</c:v>
                </c:pt>
                <c:pt idx="4">
                  <c:v>Факт за 
2018 год</c:v>
                </c:pt>
              </c:strCache>
            </c:strRef>
          </c:cat>
          <c:val>
            <c:numRef>
              <c:f>'производит.труда (ОК)'!$I$8:$M$8</c:f>
              <c:numCache>
                <c:formatCode>#,##0</c:formatCode>
                <c:ptCount val="5"/>
                <c:pt idx="0">
                  <c:v>9230</c:v>
                </c:pt>
                <c:pt idx="1">
                  <c:v>9167</c:v>
                </c:pt>
                <c:pt idx="2">
                  <c:v>9043</c:v>
                </c:pt>
                <c:pt idx="3">
                  <c:v>8861</c:v>
                </c:pt>
                <c:pt idx="4">
                  <c:v>8852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0834560"/>
        <c:axId val="230836096"/>
        <c:axId val="0"/>
      </c:bar3DChart>
      <c:catAx>
        <c:axId val="23083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900" b="0" i="0" u="none" strike="noStrike" kern="1200" baseline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30836096"/>
        <c:crosses val="autoZero"/>
        <c:auto val="1"/>
        <c:lblAlgn val="ctr"/>
        <c:lblOffset val="100"/>
        <c:noMultiLvlLbl val="0"/>
      </c:catAx>
      <c:valAx>
        <c:axId val="230836096"/>
        <c:scaling>
          <c:orientation val="minMax"/>
          <c:max val="9600"/>
          <c:min val="8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050" b="0" i="0" u="none" strike="noStrike" kern="1200" baseline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30834560"/>
        <c:crosses val="autoZero"/>
        <c:crossBetween val="between"/>
        <c:majorUnit val="4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200" b="1" i="0" u="none" strike="noStrike" kern="1200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>
                <a:solidFill>
                  <a:srgbClr val="002060"/>
                </a:solidFill>
              </a:rPr>
              <a:t>Производительность </a:t>
            </a:r>
            <a:r>
              <a:rPr lang="ru-RU" dirty="0" smtClean="0">
                <a:solidFill>
                  <a:srgbClr val="002060"/>
                </a:solidFill>
              </a:rPr>
              <a:t>труда ГУП «ТЭК СПб», </a:t>
            </a:r>
            <a:r>
              <a:rPr lang="ru-RU" dirty="0">
                <a:solidFill>
                  <a:srgbClr val="002060"/>
                </a:solidFill>
              </a:rPr>
              <a:t>Гкал/чел.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59615816437607"/>
          <c:y val="0.13267277749628864"/>
          <c:w val="0.85284828212573682"/>
          <c:h val="0.6776690090829445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'производит.труда (ОК)'!$H$11</c:f>
              <c:strCache>
                <c:ptCount val="1"/>
                <c:pt idx="0">
                  <c:v>Производительность труда, Гкал/чел.</c:v>
                </c:pt>
              </c:strCache>
            </c:strRef>
          </c:tx>
          <c:spPr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1769511361045672E-2"/>
                  <c:y val="-3.621733151425749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59705033557669E-2"/>
                  <c:y val="-4.5996011023107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712178811126207E-2"/>
                  <c:y val="-4.5999632756258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769743048900966E-2"/>
                  <c:y val="-4.5996011023107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71766258976073E-2"/>
                  <c:y val="-4.5996011023107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05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'производит.труда (ОК)'!$I$10:$M$10</c:f>
              <c:strCache>
                <c:ptCount val="5"/>
                <c:pt idx="0">
                  <c:v>Факт за
2014 год</c:v>
                </c:pt>
                <c:pt idx="1">
                  <c:v>Факт за
2015 год</c:v>
                </c:pt>
                <c:pt idx="2">
                  <c:v>Факт за
2016 год</c:v>
                </c:pt>
                <c:pt idx="3">
                  <c:v>Факт за
 2017 год</c:v>
                </c:pt>
                <c:pt idx="4">
                  <c:v>Факт
за 2018 год</c:v>
                </c:pt>
              </c:strCache>
            </c:strRef>
          </c:cat>
          <c:val>
            <c:numRef>
              <c:f>'производит.труда (ОК)'!$I$11:$M$11</c:f>
              <c:numCache>
                <c:formatCode>0</c:formatCode>
                <c:ptCount val="5"/>
                <c:pt idx="0">
                  <c:v>1878.1730874167849</c:v>
                </c:pt>
                <c:pt idx="1">
                  <c:v>1843.6621265377858</c:v>
                </c:pt>
                <c:pt idx="2">
                  <c:v>2017.8360947403537</c:v>
                </c:pt>
                <c:pt idx="3">
                  <c:v>2075.3519527702088</c:v>
                </c:pt>
                <c:pt idx="4">
                  <c:v>2112.9777070063692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0800000"/>
        <c:axId val="230806272"/>
        <c:axId val="230793216"/>
      </c:bar3DChart>
      <c:catAx>
        <c:axId val="23080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900" b="0" i="0" u="none" strike="noStrike" kern="1200" baseline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30806272"/>
        <c:crosses val="autoZero"/>
        <c:auto val="1"/>
        <c:lblAlgn val="ctr"/>
        <c:lblOffset val="100"/>
        <c:noMultiLvlLbl val="0"/>
      </c:catAx>
      <c:valAx>
        <c:axId val="230806272"/>
        <c:scaling>
          <c:orientation val="minMax"/>
          <c:max val="2200"/>
          <c:min val="10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050" b="0" i="0" u="none" strike="noStrike" kern="1200" baseline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30800000"/>
        <c:crosses val="autoZero"/>
        <c:crossBetween val="between"/>
        <c:majorUnit val="200"/>
      </c:valAx>
      <c:serAx>
        <c:axId val="230793216"/>
        <c:scaling>
          <c:orientation val="minMax"/>
        </c:scaling>
        <c:delete val="1"/>
        <c:axPos val="b"/>
        <c:majorTickMark val="out"/>
        <c:minorTickMark val="none"/>
        <c:tickLblPos val="nextTo"/>
        <c:crossAx val="230806272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86168126963712"/>
          <c:y val="4.9090325284222316E-2"/>
          <c:w val="0.81083465042798075"/>
          <c:h val="0.57486054194082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 всего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2331549217848753E-3"/>
                  <c:y val="-1.1672571524977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Лист1!$C$3</c:f>
              <c:numCache>
                <c:formatCode>General</c:formatCode>
                <c:ptCount val="1"/>
                <c:pt idx="0">
                  <c:v>968</c:v>
                </c:pt>
              </c:numCache>
            </c:numRef>
          </c:val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 ознакомительная практика   (экскурсия) 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183948767594606E-2"/>
                  <c:y val="9.06246088371510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Лист1!$C$4</c:f>
              <c:numCache>
                <c:formatCode>General</c:formatCode>
                <c:ptCount val="1"/>
                <c:pt idx="0">
                  <c:v>542</c:v>
                </c:pt>
              </c:numCache>
            </c:numRef>
          </c:val>
        </c:ser>
        <c:ser>
          <c:idx val="2"/>
          <c:order val="2"/>
          <c:tx>
            <c:strRef>
              <c:f>Лист1!$B$5</c:f>
              <c:strCache>
                <c:ptCount val="1"/>
                <c:pt idx="0">
                  <c:v> производственная практика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9507938458097301E-3"/>
                  <c:y val="-2.5442592260009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Лист1!$C$5</c:f>
              <c:numCache>
                <c:formatCode>General</c:formatCode>
                <c:ptCount val="1"/>
                <c:pt idx="0">
                  <c:v>352</c:v>
                </c:pt>
              </c:numCache>
            </c:numRef>
          </c:val>
        </c:ser>
        <c:ser>
          <c:idx val="3"/>
          <c:order val="3"/>
          <c:tx>
            <c:strRef>
              <c:f>Лист1!$B$6</c:f>
              <c:strCache>
                <c:ptCount val="1"/>
                <c:pt idx="0">
                  <c:v> преддипломная практика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5473343518805535E-3"/>
                  <c:y val="-7.1081432622029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Лист1!$C$6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4099840"/>
        <c:axId val="234101376"/>
      </c:barChart>
      <c:catAx>
        <c:axId val="234099840"/>
        <c:scaling>
          <c:orientation val="minMax"/>
        </c:scaling>
        <c:delete val="1"/>
        <c:axPos val="b"/>
        <c:majorTickMark val="none"/>
        <c:minorTickMark val="none"/>
        <c:tickLblPos val="nextTo"/>
        <c:crossAx val="234101376"/>
        <c:crosses val="autoZero"/>
        <c:auto val="1"/>
        <c:lblAlgn val="ctr"/>
        <c:lblOffset val="100"/>
        <c:noMultiLvlLbl val="0"/>
      </c:catAx>
      <c:valAx>
        <c:axId val="234101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34099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4070100710357343E-2"/>
          <c:y val="0.63940309229538439"/>
          <c:w val="0.96610888526073635"/>
          <c:h val="0.31544515012489999"/>
        </c:manualLayout>
      </c:layout>
      <c:overlay val="0"/>
      <c:txPr>
        <a:bodyPr/>
        <a:lstStyle/>
        <a:p>
          <a:pPr algn="l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="1">
          <a:solidFill>
            <a:schemeClr val="tx2">
              <a:lumMod val="75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23666624989228"/>
          <c:y val="5.1470456388381394E-2"/>
          <c:w val="0.75205244781893332"/>
          <c:h val="0.702370966895720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Лист2!$B$3</c:f>
              <c:strCache>
                <c:ptCount val="1"/>
                <c:pt idx="0">
                  <c:v>общее количество 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val>
            <c:numRef>
              <c:f>Лист2!$C$3</c:f>
              <c:numCache>
                <c:formatCode>#,##0</c:formatCode>
                <c:ptCount val="1"/>
                <c:pt idx="0">
                  <c:v>7794</c:v>
                </c:pt>
              </c:numCache>
            </c:numRef>
          </c:val>
        </c:ser>
        <c:ser>
          <c:idx val="1"/>
          <c:order val="1"/>
          <c:tx>
            <c:strRef>
              <c:f>Лист2!$B$4</c:f>
              <c:strCache>
                <c:ptCount val="1"/>
                <c:pt idx="0">
                  <c:v>специалисты </c:v>
                </c:pt>
              </c:strCache>
            </c:strRef>
          </c:tx>
          <c:spPr>
            <a:solidFill>
              <a:srgbClr val="F79646">
                <a:lumMod val="40000"/>
                <a:lumOff val="60000"/>
              </a:srgbClr>
            </a:solidFill>
          </c:spPr>
          <c:invertIfNegative val="0"/>
          <c:val>
            <c:numRef>
              <c:f>Лист2!$C$4</c:f>
              <c:numCache>
                <c:formatCode>#,##0</c:formatCode>
                <c:ptCount val="1"/>
                <c:pt idx="0">
                  <c:v>2758</c:v>
                </c:pt>
              </c:numCache>
            </c:numRef>
          </c:val>
        </c:ser>
        <c:ser>
          <c:idx val="2"/>
          <c:order val="2"/>
          <c:tx>
            <c:strRef>
              <c:f>Лист2!$B$5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F79646">
                <a:lumMod val="20000"/>
                <a:lumOff val="80000"/>
              </a:srgbClr>
            </a:solidFill>
          </c:spPr>
          <c:invertIfNegative val="0"/>
          <c:val>
            <c:numRef>
              <c:f>Лист2!$C$5</c:f>
              <c:numCache>
                <c:formatCode>#,##0</c:formatCode>
                <c:ptCount val="1"/>
                <c:pt idx="0">
                  <c:v>5036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5724800"/>
        <c:axId val="235726336"/>
      </c:barChart>
      <c:catAx>
        <c:axId val="235724800"/>
        <c:scaling>
          <c:orientation val="minMax"/>
        </c:scaling>
        <c:delete val="1"/>
        <c:axPos val="b"/>
        <c:majorTickMark val="none"/>
        <c:minorTickMark val="none"/>
        <c:tickLblPos val="nextTo"/>
        <c:crossAx val="235726336"/>
        <c:crosses val="autoZero"/>
        <c:auto val="1"/>
        <c:lblAlgn val="ctr"/>
        <c:lblOffset val="100"/>
        <c:noMultiLvlLbl val="0"/>
      </c:catAx>
      <c:valAx>
        <c:axId val="23572633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235724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1235981810039543E-2"/>
          <c:y val="0.80531187967248363"/>
          <c:w val="0.78589610561693979"/>
          <c:h val="0.152516641131337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2">
              <a:lumMod val="75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rgbClr val="002060"/>
                </a:solidFill>
              </a:defRPr>
            </a:pPr>
            <a:r>
              <a:rPr lang="ru-RU" sz="1100" dirty="0">
                <a:solidFill>
                  <a:srgbClr val="002060"/>
                </a:solidFill>
              </a:rPr>
              <a:t>Дебиторская задолженность </a:t>
            </a:r>
          </a:p>
          <a:p>
            <a:pPr>
              <a:defRPr sz="1100">
                <a:solidFill>
                  <a:srgbClr val="002060"/>
                </a:solidFill>
              </a:defRPr>
            </a:pPr>
            <a:r>
              <a:rPr lang="ru-RU" sz="1100" dirty="0">
                <a:solidFill>
                  <a:srgbClr val="002060"/>
                </a:solidFill>
              </a:rPr>
              <a:t>за тепловую энергию</a:t>
            </a:r>
          </a:p>
        </c:rich>
      </c:tx>
      <c:layout>
        <c:manualLayout>
          <c:xMode val="edge"/>
          <c:yMode val="edge"/>
          <c:x val="0.2760488964180603"/>
          <c:y val="6.85959466634393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659124507706554"/>
          <c:y val="0.22902176377379668"/>
          <c:w val="0.59914063429539477"/>
          <c:h val="0.59962597593795097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18949504"/>
        <c:axId val="218951040"/>
      </c:barChart>
      <c:catAx>
        <c:axId val="218949504"/>
        <c:scaling>
          <c:orientation val="minMax"/>
        </c:scaling>
        <c:delete val="0"/>
        <c:axPos val="b"/>
        <c:numFmt formatCode="dd/mm/yyyy" sourceLinked="0"/>
        <c:majorTickMark val="out"/>
        <c:minorTickMark val="none"/>
        <c:tickLblPos val="nextTo"/>
        <c:spPr>
          <a:noFill/>
          <a:ln w="2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218951040"/>
        <c:crosses val="autoZero"/>
        <c:auto val="1"/>
        <c:lblAlgn val="ctr"/>
        <c:lblOffset val="100"/>
        <c:noMultiLvlLbl val="0"/>
      </c:catAx>
      <c:valAx>
        <c:axId val="2189510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2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00" b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2189495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8564451989922864E-2"/>
          <c:y val="0.89410443743241463"/>
          <c:w val="0.34734099141288061"/>
          <c:h val="7.7753816400772779E-2"/>
        </c:manualLayout>
      </c:layout>
      <c:overlay val="0"/>
      <c:txPr>
        <a:bodyPr/>
        <a:lstStyle/>
        <a:p>
          <a:pPr>
            <a:defRPr sz="800" b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chemeClr val="accent1">
              <a:lumMod val="50000"/>
            </a:schemeClr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1200" baseline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дебиторской задолженности за тепловую энергию на 01.01.2019г.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270506980705848"/>
          <c:y val="1.04405440014457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12318311045644"/>
          <c:y val="0.16447658320924946"/>
          <c:w val="0.5099097838540555"/>
          <c:h val="0.80145942553320304"/>
        </c:manualLayout>
      </c:layout>
      <c:doughnutChart>
        <c:varyColors val="1"/>
        <c:ser>
          <c:idx val="1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/>
            </a:sp3d>
          </c:spPr>
          <c:dPt>
            <c:idx val="0"/>
            <c:bubble3D val="0"/>
            <c:spPr>
              <a:solidFill>
                <a:srgbClr val="CB6D6B"/>
              </a:solidFill>
              <a:effectLst>
                <a:glow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27000" h="127000"/>
              </a:sp3d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/>
              </a:sp3d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46050"/>
              </a:sp3d>
            </c:spPr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7,7</a:t>
                    </a:r>
                    <a:r>
                      <a:rPr lang="en-US" sz="9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900" b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ИКУ</c:v>
                </c:pt>
                <c:pt idx="1">
                  <c:v>Бюджетные учреждения</c:v>
                </c:pt>
                <c:pt idx="2">
                  <c:v>Прочие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9705</c:v>
                </c:pt>
                <c:pt idx="1">
                  <c:v>731.6</c:v>
                </c:pt>
                <c:pt idx="2">
                  <c:v>2052.4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63"/>
        <c:holeSize val="42"/>
      </c:doughnutChart>
      <c:spPr>
        <a:scene3d>
          <a:camera prst="orthographicFront"/>
          <a:lightRig rig="threePt" dir="t"/>
        </a:scene3d>
        <a:sp3d>
          <a:bevelB h="6350"/>
        </a:sp3d>
      </c:spPr>
    </c:plotArea>
    <c:legend>
      <c:legendPos val="r"/>
      <c:layout>
        <c:manualLayout>
          <c:xMode val="edge"/>
          <c:yMode val="edge"/>
          <c:x val="0.70088611553448821"/>
          <c:y val="0.25041937383192747"/>
          <c:w val="0.24032412036522691"/>
          <c:h val="0.48955019247828085"/>
        </c:manualLayout>
      </c:layout>
      <c:overlay val="0"/>
      <c:txPr>
        <a:bodyPr/>
        <a:lstStyle/>
        <a:p>
          <a:pPr>
            <a:defRPr sz="100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собираемости платежей </a:t>
            </a:r>
            <a:r>
              <a:rPr lang="ru-RU" sz="1200" b="1" i="0" u="none" strike="noStrike" baseline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за потребленную тепловую энергию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26535554821657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848956176586441"/>
          <c:y val="0.20570735079854072"/>
          <c:w val="0.74694806637646349"/>
          <c:h val="0.67570081660872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476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0.13295137473743607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ru-RU" sz="800" dirty="0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 sz="80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6201432164103561E-3"/>
                  <c:y val="0.1342957512915750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96,9%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82284095352970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00,5%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067144054700996E-3"/>
                  <c:y val="0.1552979739061419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02,1%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0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Лист1!$B$2:$B$8</c:f>
              <c:numCache>
                <c:formatCode>0.00%</c:formatCode>
                <c:ptCount val="4"/>
                <c:pt idx="0">
                  <c:v>0.93</c:v>
                </c:pt>
                <c:pt idx="1">
                  <c:v>0.96899999999999997</c:v>
                </c:pt>
                <c:pt idx="2">
                  <c:v>1.0049999999999999</c:v>
                </c:pt>
                <c:pt idx="3">
                  <c:v>1.0209999999999999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35480576"/>
        <c:axId val="235688320"/>
      </c:barChart>
      <c:catAx>
        <c:axId val="23548057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5688320"/>
        <c:crosses val="autoZero"/>
        <c:auto val="1"/>
        <c:lblAlgn val="ctr"/>
        <c:lblOffset val="100"/>
        <c:noMultiLvlLbl val="0"/>
      </c:catAx>
      <c:valAx>
        <c:axId val="235688320"/>
        <c:scaling>
          <c:orientation val="minMax"/>
          <c:max val="1.04"/>
          <c:min val="0.88000000000000012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5480576"/>
        <c:crosses val="autoZero"/>
        <c:crossBetween val="between"/>
        <c:majorUnit val="4.0000000000000022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sz="12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Общая дебиторская задолженность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118050669267202"/>
          <c:y val="3.5771244883358554E-2"/>
        </c:manualLayout>
      </c:layout>
      <c:overlay val="0"/>
    </c:title>
    <c:autoTitleDeleted val="0"/>
    <c:view3D>
      <c:rotX val="20"/>
      <c:hPercent val="80"/>
      <c:rotY val="80"/>
      <c:depthPercent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595929969125383E-2"/>
          <c:y val="2.4959261631392237E-2"/>
          <c:w val="0.88200643573014159"/>
          <c:h val="0.8978708297198511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вся</c:v>
                </c:pt>
              </c:strCache>
            </c:strRef>
          </c:tx>
          <c:spPr>
            <a:gradFill>
              <a:gsLst>
                <a:gs pos="63786">
                  <a:schemeClr val="accent6">
                    <a:lumMod val="40000"/>
                    <a:lumOff val="60000"/>
                  </a:schemeClr>
                </a:gs>
                <a:gs pos="33000">
                  <a:schemeClr val="accent6">
                    <a:lumMod val="60000"/>
                    <a:lumOff val="40000"/>
                  </a:schemeClr>
                </a:gs>
                <a:gs pos="0">
                  <a:schemeClr val="accent6">
                    <a:lumMod val="75000"/>
                  </a:schemeClr>
                </a:gs>
                <a:gs pos="99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11483</c:v>
                </c:pt>
                <c:pt idx="1">
                  <c:v>14740</c:v>
                </c:pt>
                <c:pt idx="2">
                  <c:v>18424</c:v>
                </c:pt>
                <c:pt idx="3">
                  <c:v>17355</c:v>
                </c:pt>
                <c:pt idx="4">
                  <c:v>17703.5</c:v>
                </c:pt>
              </c:numCache>
            </c:numRef>
          </c:val>
        </c:ser>
        <c:ser>
          <c:idx val="0"/>
          <c:order val="1"/>
          <c:tx>
            <c:v>субс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gapDepth val="290"/>
        <c:shape val="box"/>
        <c:axId val="252605952"/>
        <c:axId val="252607488"/>
        <c:axId val="0"/>
      </c:bar3DChart>
      <c:catAx>
        <c:axId val="25260595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800" b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252607488"/>
        <c:crosses val="autoZero"/>
        <c:auto val="1"/>
        <c:lblAlgn val="ctr"/>
        <c:lblOffset val="100"/>
        <c:noMultiLvlLbl val="1"/>
      </c:catAx>
      <c:valAx>
        <c:axId val="252607488"/>
        <c:scaling>
          <c:orientation val="minMax"/>
          <c:max val="24000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2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252605952"/>
        <c:crosses val="autoZero"/>
        <c:crossBetween val="between"/>
        <c:majorUnit val="400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chemeClr val="tx1"/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rgbClr val="002060"/>
                </a:solidFill>
              </a:defRPr>
            </a:pPr>
            <a:r>
              <a:rPr lang="ru-RU" sz="1100" dirty="0">
                <a:solidFill>
                  <a:srgbClr val="002060"/>
                </a:solidFill>
              </a:rPr>
              <a:t>Дебиторская задолженность </a:t>
            </a:r>
          </a:p>
          <a:p>
            <a:pPr>
              <a:defRPr sz="1100">
                <a:solidFill>
                  <a:srgbClr val="002060"/>
                </a:solidFill>
              </a:defRPr>
            </a:pPr>
            <a:r>
              <a:rPr lang="ru-RU" sz="1100" dirty="0">
                <a:solidFill>
                  <a:srgbClr val="002060"/>
                </a:solidFill>
              </a:rPr>
              <a:t>за тепловую энергию</a:t>
            </a:r>
          </a:p>
        </c:rich>
      </c:tx>
      <c:layout>
        <c:manualLayout>
          <c:xMode val="edge"/>
          <c:yMode val="edge"/>
          <c:x val="0.2760488964180602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659124507706551"/>
          <c:y val="0.22375790563104334"/>
          <c:w val="0.58530301283358921"/>
          <c:h val="0.557515110795924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Дебиторская задолженность</c:v>
                </c:pt>
              </c:strCache>
            </c:strRef>
          </c:tx>
          <c:spPr>
            <a:solidFill>
              <a:srgbClr val="C45B58"/>
            </a:solidFill>
            <a:ln w="11834">
              <a:noFill/>
              <a:prstDash val="solid"/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0.25792904899491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350159491266669E-3"/>
                  <c:y val="-0.263192907137667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30003991413694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2829758952599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025239236900038E-3"/>
                  <c:y val="-0.2832942136106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01.01.2015</c:v>
                </c:pt>
                <c:pt idx="1">
                  <c:v>01.01.2016</c:v>
                </c:pt>
                <c:pt idx="2">
                  <c:v>01.01.2017</c:v>
                </c:pt>
                <c:pt idx="3">
                  <c:v>01.01.2018</c:v>
                </c:pt>
                <c:pt idx="4">
                  <c:v>01.01.2019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36831872"/>
        <c:axId val="236833408"/>
      </c:barChart>
      <c:catAx>
        <c:axId val="236831872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noFill/>
          <a:ln w="2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00" b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236833408"/>
        <c:crosses val="autoZero"/>
        <c:auto val="1"/>
        <c:lblAlgn val="ctr"/>
        <c:lblOffset val="100"/>
        <c:noMultiLvlLbl val="0"/>
      </c:catAx>
      <c:valAx>
        <c:axId val="236833408"/>
        <c:scaling>
          <c:orientation val="minMax"/>
          <c:max val="13000"/>
          <c:min val="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2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00" b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236831872"/>
        <c:crosses val="autoZero"/>
        <c:crossBetween val="between"/>
        <c:majorUnit val="20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8564451989922851E-2"/>
          <c:y val="0.89410443743241441"/>
          <c:w val="0.34734099141288044"/>
          <c:h val="7.7753816400772766E-2"/>
        </c:manualLayout>
      </c:layout>
      <c:overlay val="0"/>
      <c:txPr>
        <a:bodyPr/>
        <a:lstStyle/>
        <a:p>
          <a:pPr>
            <a:defRPr sz="800" b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chemeClr val="accent1">
              <a:lumMod val="50000"/>
            </a:schemeClr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0194138524762354"/>
          <c:y val="2.7621575713022702E-2"/>
        </c:manualLayout>
      </c:layout>
      <c:overlay val="0"/>
      <c:txPr>
        <a:bodyPr/>
        <a:lstStyle/>
        <a:p>
          <a:pPr>
            <a:defRPr>
              <a:solidFill>
                <a:srgbClr val="C00000"/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449353582978297"/>
          <c:y val="0.16246376811594204"/>
          <c:w val="0.84068155045964654"/>
          <c:h val="0.67672714823690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'9 графиков'!$B$3</c:f>
              <c:strCache>
                <c:ptCount val="1"/>
                <c:pt idx="0">
                  <c:v>Чистая прибыль, млн.руб. 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88900" h="38100"/>
            </a:sp3d>
          </c:spPr>
          <c:invertIfNegative val="0"/>
          <c:dLbls>
            <c:dLbl>
              <c:idx val="0"/>
              <c:layout>
                <c:manualLayout>
                  <c:x val="0"/>
                  <c:y val="3.2679738562091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графиков'!$C$2:$I$2</c:f>
              <c:strCache>
                <c:ptCount val="5"/>
                <c:pt idx="0">
                  <c:v>Факт за 2014 год</c:v>
                </c:pt>
                <c:pt idx="1">
                  <c:v>Факт за 2015 год</c:v>
                </c:pt>
                <c:pt idx="2">
                  <c:v>Факт за 2016 год</c:v>
                </c:pt>
                <c:pt idx="3">
                  <c:v> Факт за 2017 год</c:v>
                </c:pt>
                <c:pt idx="4">
                  <c:v> Факт за 2018 год</c:v>
                </c:pt>
              </c:strCache>
            </c:strRef>
          </c:cat>
          <c:val>
            <c:numRef>
              <c:f>'9 графиков'!$C$3:$I$3</c:f>
              <c:numCache>
                <c:formatCode>0</c:formatCode>
                <c:ptCount val="5"/>
                <c:pt idx="0">
                  <c:v>-429.62681116000886</c:v>
                </c:pt>
                <c:pt idx="1">
                  <c:v>-287.76042283946958</c:v>
                </c:pt>
                <c:pt idx="2">
                  <c:v>251.85010595998898</c:v>
                </c:pt>
                <c:pt idx="3">
                  <c:v>273.52857099000011</c:v>
                </c:pt>
                <c:pt idx="4">
                  <c:v>285.98292396999545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628096"/>
        <c:axId val="114629632"/>
      </c:barChart>
      <c:catAx>
        <c:axId val="114628096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14629632"/>
        <c:crosses val="autoZero"/>
        <c:auto val="1"/>
        <c:lblAlgn val="ctr"/>
        <c:lblOffset val="100"/>
        <c:noMultiLvlLbl val="0"/>
      </c:catAx>
      <c:valAx>
        <c:axId val="114629632"/>
        <c:scaling>
          <c:orientation val="minMax"/>
          <c:max val="500"/>
          <c:min val="-5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14628096"/>
        <c:crosses val="autoZero"/>
        <c:crossBetween val="between"/>
        <c:majorUnit val="250"/>
      </c:valAx>
    </c:plotArea>
    <c:plotVisOnly val="1"/>
    <c:dispBlanksAs val="gap"/>
    <c:showDLblsOverMax val="0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Кредиторская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задолженность, млн. руб.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1747469116021376"/>
          <c:y val="7.2585611055036442E-2"/>
        </c:manualLayout>
      </c:layout>
      <c:overlay val="0"/>
    </c:title>
    <c:autoTitleDeleted val="0"/>
    <c:view3D>
      <c:rotX val="20"/>
      <c:hPercent val="80"/>
      <c:rotY val="80"/>
      <c:depthPercent val="40"/>
      <c:rAngAx val="1"/>
    </c:view3D>
    <c:floor>
      <c:thickness val="0"/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7.9945311601781657E-2"/>
          <c:y val="0.1904433786316887"/>
          <c:w val="0.83773543953642982"/>
          <c:h val="0.68274447047254805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D81A0"/>
            </a:solidFill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 </c:v>
                </c:pt>
              </c:strCache>
            </c:str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текущая</c:v>
                </c:pt>
              </c:strCache>
            </c:strRef>
          </c:tx>
          <c:spPr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0"/>
                  <c:y val="-0.115506827492252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352480213065048E-3"/>
                  <c:y val="-8.5110293941659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352480213065048E-3"/>
                  <c:y val="-0.115506827492252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704960426130112E-3"/>
                  <c:y val="-6.6872373811304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0793067101185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 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10827</c:v>
                </c:pt>
                <c:pt idx="1">
                  <c:v>10749</c:v>
                </c:pt>
                <c:pt idx="2">
                  <c:v>10982</c:v>
                </c:pt>
                <c:pt idx="3">
                  <c:v>9270</c:v>
                </c:pt>
                <c:pt idx="4">
                  <c:v>9577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3"/>
        <c:gapDepth val="14"/>
        <c:shape val="box"/>
        <c:axId val="272225408"/>
        <c:axId val="272229120"/>
        <c:axId val="0"/>
      </c:bar3DChart>
      <c:catAx>
        <c:axId val="27222540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800" b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272229120"/>
        <c:crosses val="autoZero"/>
        <c:auto val="1"/>
        <c:lblAlgn val="ctr"/>
        <c:lblOffset val="100"/>
        <c:noMultiLvlLbl val="1"/>
      </c:catAx>
      <c:valAx>
        <c:axId val="272229120"/>
        <c:scaling>
          <c:orientation val="minMax"/>
          <c:max val="12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  <a:effectLst/>
        </c:spPr>
        <c:txPr>
          <a:bodyPr rot="0" vert="horz"/>
          <a:lstStyle/>
          <a:p>
            <a:pPr>
              <a:defRPr sz="800" b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272225408"/>
        <c:crosses val="autoZero"/>
        <c:crossBetween val="between"/>
        <c:majorUnit val="200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chemeClr val="accent1">
              <a:lumMod val="75000"/>
            </a:schemeClr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200" b="1" i="0" u="none" strike="noStrike" baseline="0" dirty="0" smtClean="0">
                <a:solidFill>
                  <a:schemeClr val="tx2">
                    <a:lumMod val="50000"/>
                  </a:schemeClr>
                </a:solidFill>
              </a:rPr>
              <a:t>Динамика просроченной кредиторской задолженности, млн. руб.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756436784801689"/>
          <c:y val="7.8517447950490177E-2"/>
        </c:manualLayout>
      </c:layout>
      <c:overlay val="0"/>
    </c:title>
    <c:autoTitleDeleted val="0"/>
    <c:view3D>
      <c:rotX val="20"/>
      <c:hPercent val="50"/>
      <c:rotY val="50"/>
      <c:depthPercent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697936340406623"/>
          <c:y val="0.28885055377197505"/>
          <c:w val="0.74961189828114361"/>
          <c:h val="0.527626682916480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9525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2.3315456759589067E-2"/>
                  <c:y val="-1.4809732657857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22481253429989E-2"/>
                  <c:y val="-1.2595289285111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704158482523708E-2"/>
                  <c:y val="-2.0418507288989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0188945750321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12741316272288E-2"/>
                  <c:y val="-2.6377899026308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1240159804744057E-3"/>
                  <c:y val="-2.8306182714952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 т.ч. просроченная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1834">
              <a:noFill/>
              <a:prstDash val="solid"/>
            </a:ln>
            <a:effectLst>
              <a:outerShdw blurRad="40005" dist="2286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0005" dist="22860" dir="5400000" algn="ctr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Lbls>
            <c:dLbl>
              <c:idx val="0"/>
              <c:layout>
                <c:manualLayout>
                  <c:x val="2.3405490608344192E-2"/>
                  <c:y val="-2.8436520725706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47847429699309E-2"/>
                  <c:y val="-2.9559164875021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02827592461845E-2"/>
                  <c:y val="-1.777001189613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010963511357699E-2"/>
                  <c:y val="-3.241255086883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955093446719785E-2"/>
                  <c:y val="-2.843116882760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5868111863320846E-2"/>
                  <c:y val="-2.3951385374190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 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896.33900000000006</c:v>
                </c:pt>
                <c:pt idx="1">
                  <c:v>658</c:v>
                </c:pt>
                <c:pt idx="2">
                  <c:v>541</c:v>
                </c:pt>
                <c:pt idx="3">
                  <c:v>21</c:v>
                </c:pt>
                <c:pt idx="4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12"/>
        <c:shape val="box"/>
        <c:axId val="272460032"/>
        <c:axId val="272482304"/>
        <c:axId val="0"/>
      </c:bar3DChart>
      <c:catAx>
        <c:axId val="27246003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800" b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272482304"/>
        <c:crosses val="autoZero"/>
        <c:auto val="1"/>
        <c:lblAlgn val="ctr"/>
        <c:lblOffset val="100"/>
        <c:noMultiLvlLbl val="1"/>
      </c:catAx>
      <c:valAx>
        <c:axId val="272482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0"/>
            </a:pPr>
            <a:endParaRPr lang="ru-RU"/>
          </a:p>
        </c:txPr>
        <c:crossAx val="27246003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chemeClr val="tx1"/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 anchor="ctr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b="1" i="0" u="none" strike="noStrike" kern="1200" baseline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Состав кредитного портфеля в 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b="1" i="0" u="none" strike="noStrike" kern="1200" baseline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разрезе банков на 01.01.2019г.</a:t>
            </a:r>
          </a:p>
        </c:rich>
      </c:tx>
      <c:layout>
        <c:manualLayout>
          <c:xMode val="edge"/>
          <c:yMode val="edge"/>
          <c:x val="0.27015094237377052"/>
          <c:y val="2.2837734122739699E-2"/>
        </c:manualLayout>
      </c:layout>
      <c:overlay val="0"/>
      <c:spPr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3521759513618241"/>
          <c:y val="0.17984014305412799"/>
          <c:w val="0.53112816089822246"/>
          <c:h val="0.7449447177718334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993366"/>
              </a:solidFill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57%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257166585023696"/>
                  <c:y val="9.578752793578077E-2"/>
                </c:manualLayout>
              </c:layout>
              <c:spPr>
                <a:noFill/>
                <a:ln>
                  <a:bevel/>
                </a:ln>
              </c:spPr>
              <c:txPr>
                <a:bodyPr/>
                <a:lstStyle/>
                <a:p>
                  <a:pPr>
                    <a:defRPr sz="900" b="1">
                      <a:solidFill>
                        <a:schemeClr val="accent1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9192752913249532E-2"/>
                  <c:y val="0.117893056145407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6894213532366631E-2"/>
                  <c:y val="0.1399980041726716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7838550582649822E-2"/>
                  <c:y val="0.143841132144655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900" b="1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ПАО Промсвязьбанк</c:v>
                </c:pt>
                <c:pt idx="1">
                  <c:v>АО "ВБРР"</c:v>
                </c:pt>
                <c:pt idx="2">
                  <c:v>АО "АБ "РОССИЯ"</c:v>
                </c:pt>
                <c:pt idx="3">
                  <c:v>ПАО Сбербанк</c:v>
                </c:pt>
                <c:pt idx="4">
                  <c:v>ПАО Банк ВТБ</c:v>
                </c:pt>
                <c:pt idx="5">
                  <c:v>ПАО РОСБАНК</c:v>
                </c:pt>
              </c:strCache>
            </c:strRef>
          </c:cat>
          <c:val>
            <c:numRef>
              <c:f>Sheet1!$B$2:$B$7</c:f>
              <c:numCache>
                <c:formatCode>#,##0.0</c:formatCode>
                <c:ptCount val="6"/>
                <c:pt idx="0">
                  <c:v>7550000000</c:v>
                </c:pt>
                <c:pt idx="1">
                  <c:v>3480000000</c:v>
                </c:pt>
                <c:pt idx="2">
                  <c:v>750000000</c:v>
                </c:pt>
                <c:pt idx="3">
                  <c:v>600000000</c:v>
                </c:pt>
                <c:pt idx="4">
                  <c:v>500000000</c:v>
                </c:pt>
                <c:pt idx="5">
                  <c:v>300000000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71"/>
        <c:holeSize val="50"/>
      </c:doughnutChart>
    </c:plotArea>
    <c:legend>
      <c:legendPos val="r"/>
      <c:layout>
        <c:manualLayout>
          <c:xMode val="edge"/>
          <c:yMode val="edge"/>
          <c:x val="7.0621394959540687E-2"/>
          <c:y val="0.28240530612274262"/>
          <c:w val="0.3688455006830792"/>
          <c:h val="0.54339888782033063"/>
        </c:manualLayout>
      </c:layout>
      <c:overlay val="0"/>
      <c:txPr>
        <a:bodyPr/>
        <a:lstStyle/>
        <a:p>
          <a:pPr>
            <a:defRPr sz="9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Расходы по процентам за обслуживание заемных средств ГУП «ТЭК СПб»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 sz="1200"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за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2016-2018</a:t>
            </a:r>
          </a:p>
        </c:rich>
      </c:tx>
      <c:layout>
        <c:manualLayout>
          <c:xMode val="edge"/>
          <c:yMode val="edge"/>
          <c:x val="0.16830505422769121"/>
          <c:y val="2.276194730919498E-2"/>
        </c:manualLayout>
      </c:layout>
      <c:overlay val="0"/>
    </c:title>
    <c:autoTitleDeleted val="0"/>
    <c:view3D>
      <c:rotX val="20"/>
      <c:hPercent val="70"/>
      <c:rotY val="30"/>
      <c:depthPercent val="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941503626033898"/>
          <c:y val="0.27567397375224539"/>
          <c:w val="0.58597057223526872"/>
          <c:h val="0.609652131693759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Лимит кредитования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55622470883474E-2"/>
                  <c:y val="-1.8675635677463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89959534135588E-2"/>
                  <c:y val="-2.2410762812956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978714592368603E-2"/>
                  <c:y val="-2.2410762812956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 </c:v>
                </c:pt>
              </c:strCache>
            </c:strRef>
          </c:cat>
          <c:val>
            <c:numRef>
              <c:f>Лист1!$B$2:$B$4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по процентам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112330470862117E-2"/>
                  <c:y val="-4.9172602442922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503435119630785E-2"/>
                  <c:y val="-3.734980003430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144820477316382E-2"/>
                  <c:y val="-5.7687620182542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913</c:v>
                </c:pt>
                <c:pt idx="1">
                  <c:v>762</c:v>
                </c:pt>
                <c:pt idx="2">
                  <c:v>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gapDepth val="314"/>
        <c:shape val="box"/>
        <c:axId val="273316864"/>
        <c:axId val="273318656"/>
        <c:axId val="0"/>
      </c:bar3DChart>
      <c:catAx>
        <c:axId val="27331686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3318656"/>
        <c:crosses val="autoZero"/>
        <c:auto val="1"/>
        <c:lblAlgn val="ctr"/>
        <c:lblOffset val="100"/>
        <c:noMultiLvlLbl val="0"/>
      </c:catAx>
      <c:valAx>
        <c:axId val="273318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73316864"/>
        <c:crosses val="autoZero"/>
        <c:crossBetween val="between"/>
        <c:majorUnit val="200"/>
      </c:valAx>
    </c:plotArea>
    <c:plotVisOnly val="1"/>
    <c:dispBlanksAs val="gap"/>
    <c:showDLblsOverMax val="0"/>
  </c:chart>
  <c:txPr>
    <a:bodyPr/>
    <a:lstStyle/>
    <a:p>
      <a:pPr>
        <a:defRPr sz="1050">
          <a:solidFill>
            <a:schemeClr val="tx2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Заемные средства (ссудная задолженность) </a:t>
            </a:r>
          </a:p>
          <a:p>
            <a:pPr>
              <a:defRPr sz="1200"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200">
                <a:solidFill>
                  <a:schemeClr val="tx2">
                    <a:lumMod val="50000"/>
                  </a:schemeClr>
                </a:solidFill>
              </a:rPr>
              <a:t> ГУП «ТЭК СПб» за  2016-2018</a:t>
            </a:r>
          </a:p>
        </c:rich>
      </c:tx>
      <c:layout>
        <c:manualLayout>
          <c:xMode val="edge"/>
          <c:yMode val="edge"/>
          <c:x val="0.16060693077113294"/>
          <c:y val="7.9452258530574096E-3"/>
        </c:manualLayout>
      </c:layout>
      <c:overlay val="0"/>
    </c:title>
    <c:autoTitleDeleted val="0"/>
    <c:view3D>
      <c:rotX val="20"/>
      <c:hPercent val="70"/>
      <c:rotY val="30"/>
      <c:depthPercent val="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632513541450225E-2"/>
          <c:y val="0.20528446717093907"/>
          <c:w val="0.91436748645854982"/>
          <c:h val="0.724969403536108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Лимит кредитования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55622470883474E-2"/>
                  <c:y val="-1.8675635677463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89959534135588E-2"/>
                  <c:y val="-2.2410762812956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978714592368603E-2"/>
                  <c:y val="-2.2410762812956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Лист1!$B$2:$B$4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по процентам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889024875372272E-2"/>
                  <c:y val="-4.089505517075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037535255939309E-2"/>
                  <c:y val="-3.97126729840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61072067261344E-2"/>
                  <c:y val="-5.9735619484695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9600</c:v>
                </c:pt>
                <c:pt idx="1">
                  <c:v>8980</c:v>
                </c:pt>
                <c:pt idx="2">
                  <c:v>8264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shape val="box"/>
        <c:axId val="273159296"/>
        <c:axId val="273160832"/>
        <c:axId val="0"/>
      </c:bar3DChart>
      <c:catAx>
        <c:axId val="27315929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3160832"/>
        <c:crosses val="autoZero"/>
        <c:auto val="1"/>
        <c:lblAlgn val="ctr"/>
        <c:lblOffset val="100"/>
        <c:noMultiLvlLbl val="0"/>
      </c:catAx>
      <c:valAx>
        <c:axId val="27316083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273159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2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7445274896397718"/>
          <c:y val="6.0641044278042636E-2"/>
        </c:manualLayout>
      </c:layout>
      <c:overlay val="0"/>
      <c:txPr>
        <a:bodyPr/>
        <a:lstStyle/>
        <a:p>
          <a:pPr>
            <a:defRPr>
              <a:solidFill>
                <a:srgbClr val="C00000"/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7997553060533145E-2"/>
          <c:y val="0.1982288358511127"/>
          <c:w val="0.90827088931504496"/>
          <c:h val="0.64992185104267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'9 графиков'!$B$9</c:f>
              <c:strCache>
                <c:ptCount val="1"/>
                <c:pt idx="0">
                  <c:v>EBITDA, млн.руб. 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0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графиков'!$C$8:$I$8</c:f>
              <c:strCache>
                <c:ptCount val="5"/>
                <c:pt idx="0">
                  <c:v>Факт за 2014 год</c:v>
                </c:pt>
                <c:pt idx="1">
                  <c:v>Факт за 2015 год</c:v>
                </c:pt>
                <c:pt idx="2">
                  <c:v>Факт за 2016 год</c:v>
                </c:pt>
                <c:pt idx="3">
                  <c:v>Факт за 2017 год</c:v>
                </c:pt>
                <c:pt idx="4">
                  <c:v> Факт за 2018 год</c:v>
                </c:pt>
              </c:strCache>
            </c:strRef>
          </c:cat>
          <c:val>
            <c:numRef>
              <c:f>'9 графиков'!$C$9:$I$9</c:f>
              <c:numCache>
                <c:formatCode>#,##0</c:formatCode>
                <c:ptCount val="5"/>
                <c:pt idx="0">
                  <c:v>3912.3807469099879</c:v>
                </c:pt>
                <c:pt idx="1">
                  <c:v>5030.0871874005279</c:v>
                </c:pt>
                <c:pt idx="2">
                  <c:v>6379.5424453999949</c:v>
                </c:pt>
                <c:pt idx="3">
                  <c:v>6453.0308594000144</c:v>
                </c:pt>
                <c:pt idx="4">
                  <c:v>6944.3652213499963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650112"/>
        <c:axId val="114676480"/>
      </c:barChart>
      <c:catAx>
        <c:axId val="114650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14676480"/>
        <c:crosses val="autoZero"/>
        <c:auto val="1"/>
        <c:lblAlgn val="ctr"/>
        <c:lblOffset val="100"/>
        <c:noMultiLvlLbl val="0"/>
      </c:catAx>
      <c:valAx>
        <c:axId val="114676480"/>
        <c:scaling>
          <c:orientation val="minMax"/>
          <c:max val="9000"/>
          <c:min val="3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114650112"/>
        <c:crosses val="autoZero"/>
        <c:crossBetween val="between"/>
        <c:majorUnit val="1500"/>
      </c:valAx>
    </c:plotArea>
    <c:plotVisOnly val="1"/>
    <c:dispBlanksAs val="gap"/>
    <c:showDLblsOverMax val="0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Коэффициент срочной ликвидности</a:t>
            </a:r>
            <a:endParaRPr lang="ru-RU" sz="1050" b="1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075185498801302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795533434099924E-2"/>
          <c:y val="0.23580316472772866"/>
          <c:w val="0.88523850164225837"/>
          <c:h val="0.67181292025753747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Коэффициент срочной ликвидности</c:v>
                </c:pt>
              </c:strCache>
            </c:strRef>
          </c:tx>
          <c:spPr>
            <a:ln w="38100">
              <a:solidFill>
                <a:srgbClr val="7030A0"/>
              </a:solidFill>
            </a:ln>
            <a:effectLst/>
          </c:spPr>
          <c:marker>
            <c:symbol val="circle"/>
            <c:size val="4"/>
            <c:spPr>
              <a:solidFill>
                <a:schemeClr val="accent4">
                  <a:lumMod val="75000"/>
                </a:schemeClr>
              </a:solidFill>
              <a:ln w="38100">
                <a:solidFill>
                  <a:srgbClr val="8166A2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</c:marker>
          <c:dLbls>
            <c:txPr>
              <a:bodyPr/>
              <a:lstStyle/>
              <a:p>
                <a:pPr>
                  <a:defRPr sz="9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01.01.2015</c:v>
                </c:pt>
                <c:pt idx="1">
                  <c:v>01.01.2016</c:v>
                </c:pt>
                <c:pt idx="2">
                  <c:v>01.01.2017</c:v>
                </c:pt>
                <c:pt idx="3">
                  <c:v>01.01.2018</c:v>
                </c:pt>
                <c:pt idx="4">
                  <c:v>01.01.2019 прогноз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0.82499999999999996</c:v>
                </c:pt>
                <c:pt idx="1">
                  <c:v>0.85599999999999998</c:v>
                </c:pt>
                <c:pt idx="2">
                  <c:v>0.92</c:v>
                </c:pt>
                <c:pt idx="3">
                  <c:v>0.96499999999999997</c:v>
                </c:pt>
                <c:pt idx="4">
                  <c:v>1.0229999999999999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303168"/>
        <c:axId val="115304704"/>
      </c:lineChart>
      <c:catAx>
        <c:axId val="115303168"/>
        <c:scaling>
          <c:orientation val="minMax"/>
        </c:scaling>
        <c:delete val="1"/>
        <c:axPos val="b"/>
        <c:numFmt formatCode="@" sourceLinked="1"/>
        <c:majorTickMark val="out"/>
        <c:minorTickMark val="none"/>
        <c:tickLblPos val="nextTo"/>
        <c:crossAx val="115304704"/>
        <c:crosses val="autoZero"/>
        <c:auto val="1"/>
        <c:lblAlgn val="l"/>
        <c:lblOffset val="100"/>
        <c:noMultiLvlLbl val="1"/>
      </c:catAx>
      <c:valAx>
        <c:axId val="115304704"/>
        <c:scaling>
          <c:orientation val="minMax"/>
          <c:max val="1.1000000000000001"/>
          <c:min val="0.70000000000000007"/>
        </c:scaling>
        <c:delete val="1"/>
        <c:axPos val="l"/>
        <c:majorGridlines/>
        <c:numFmt formatCode="#,##0.00" sourceLinked="0"/>
        <c:majorTickMark val="out"/>
        <c:minorTickMark val="none"/>
        <c:tickLblPos val="nextTo"/>
        <c:crossAx val="11530316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chemeClr val="tx1"/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Коэффициент текущей ликвидности</a:t>
            </a:r>
            <a:endParaRPr lang="ru-RU" sz="1050" b="1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0478801050470259"/>
          <c:y val="4.078954995338682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5767654641606785E-2"/>
          <c:y val="0.25882752157972788"/>
          <c:w val="0.88607063400442898"/>
          <c:h val="0.6108059249455374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Коэффициент текущей ликвидности</c:v>
                </c:pt>
              </c:strCache>
            </c:strRef>
          </c:tx>
          <c:spPr>
            <a:ln w="38100">
              <a:solidFill>
                <a:schemeClr val="accent6">
                  <a:lumMod val="50000"/>
                </a:schemeClr>
              </a:solidFill>
            </a:ln>
            <a:effectLst/>
          </c:spPr>
          <c:marker>
            <c:symbol val="circle"/>
            <c:size val="4"/>
            <c:spPr>
              <a:solidFill>
                <a:schemeClr val="accent6">
                  <a:lumMod val="50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</c:marker>
          <c:dLbls>
            <c:txPr>
              <a:bodyPr/>
              <a:lstStyle/>
              <a:p>
                <a:pPr>
                  <a:defRPr sz="9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01.01.2015</c:v>
                </c:pt>
                <c:pt idx="1">
                  <c:v>01.01.2016</c:v>
                </c:pt>
                <c:pt idx="2">
                  <c:v>01.01.2017</c:v>
                </c:pt>
                <c:pt idx="3">
                  <c:v>01.01.2018</c:v>
                </c:pt>
                <c:pt idx="4">
                  <c:v>01.01.2019 прогноз</c:v>
                </c:pt>
              </c:strCache>
            </c:strRef>
          </c:cat>
          <c:val>
            <c:numRef>
              <c:f>Sheet1!$B$2:$B$6</c:f>
              <c:numCache>
                <c:formatCode>_-* #,##0.000_р_._-;\-* #,##0.000_р_._-;_-* "-"??_р_._-;_-@_-</c:formatCode>
                <c:ptCount val="5"/>
                <c:pt idx="0">
                  <c:v>0.94</c:v>
                </c:pt>
                <c:pt idx="1">
                  <c:v>0.94799999999999995</c:v>
                </c:pt>
                <c:pt idx="2">
                  <c:v>0.999</c:v>
                </c:pt>
                <c:pt idx="3">
                  <c:v>1.042</c:v>
                </c:pt>
                <c:pt idx="4">
                  <c:v>1.109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76992"/>
        <c:axId val="117891072"/>
      </c:lineChart>
      <c:catAx>
        <c:axId val="117876992"/>
        <c:scaling>
          <c:orientation val="minMax"/>
        </c:scaling>
        <c:delete val="1"/>
        <c:axPos val="b"/>
        <c:numFmt formatCode="@" sourceLinked="1"/>
        <c:majorTickMark val="out"/>
        <c:minorTickMark val="none"/>
        <c:tickLblPos val="nextTo"/>
        <c:crossAx val="117891072"/>
        <c:crosses val="autoZero"/>
        <c:auto val="1"/>
        <c:lblAlgn val="l"/>
        <c:lblOffset val="100"/>
        <c:noMultiLvlLbl val="1"/>
      </c:catAx>
      <c:valAx>
        <c:axId val="117891072"/>
        <c:scaling>
          <c:orientation val="minMax"/>
          <c:max val="1.2"/>
          <c:min val="0.8"/>
        </c:scaling>
        <c:delete val="1"/>
        <c:axPos val="l"/>
        <c:majorGridlines/>
        <c:numFmt formatCode="#,##0.00" sourceLinked="0"/>
        <c:majorTickMark val="out"/>
        <c:minorTickMark val="none"/>
        <c:tickLblPos val="nextTo"/>
        <c:crossAx val="11787699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 i="0" u="none" strike="noStrike" baseline="0">
          <a:solidFill>
            <a:schemeClr val="tx1"/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25324994557314"/>
          <c:y val="0.30680890529071647"/>
          <c:w val="0.80501457089348549"/>
          <c:h val="0.6031310530713978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38100">
              <a:solidFill>
                <a:srgbClr val="1DB1A3"/>
              </a:solidFill>
            </a:ln>
            <a:effectLst/>
          </c:spPr>
          <c:marker>
            <c:symbol val="circle"/>
            <c:size val="4"/>
            <c:spPr>
              <a:solidFill>
                <a:srgbClr val="1DB1A3"/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</c:marker>
          <c:dLbls>
            <c:dLbl>
              <c:idx val="0"/>
              <c:layout>
                <c:manualLayout>
                  <c:x val="-1.2078563311840377E-2"/>
                  <c:y val="1.2525178361824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432757797576016E-2"/>
                  <c:y val="9.7175796892132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01.01.2015</c:v>
                </c:pt>
                <c:pt idx="1">
                  <c:v>01.01.2016</c:v>
                </c:pt>
                <c:pt idx="2">
                  <c:v>01.01.2017</c:v>
                </c:pt>
                <c:pt idx="3">
                  <c:v>01.01.2018</c:v>
                </c:pt>
                <c:pt idx="4">
                  <c:v>01.01.2019 прогноз</c:v>
                </c:pt>
              </c:strCache>
            </c:strRef>
          </c:cat>
          <c:val>
            <c:numRef>
              <c:f>Sheet1!$B$2:$F$2</c:f>
              <c:numCache>
                <c:formatCode>0.000</c:formatCode>
                <c:ptCount val="5"/>
                <c:pt idx="0">
                  <c:v>0.73332197023809942</c:v>
                </c:pt>
                <c:pt idx="1">
                  <c:v>0.81533669339816794</c:v>
                </c:pt>
                <c:pt idx="2">
                  <c:v>0.88970785623530235</c:v>
                </c:pt>
                <c:pt idx="3">
                  <c:v>0.94748224132752112</c:v>
                </c:pt>
                <c:pt idx="4">
                  <c:v>0.98928733088568122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7705344"/>
        <c:axId val="117724672"/>
      </c:lineChart>
      <c:catAx>
        <c:axId val="11770534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17724672"/>
        <c:crosses val="autoZero"/>
        <c:auto val="1"/>
        <c:lblAlgn val="ctr"/>
        <c:lblOffset val="100"/>
        <c:noMultiLvlLbl val="1"/>
      </c:catAx>
      <c:valAx>
        <c:axId val="117724672"/>
        <c:scaling>
          <c:orientation val="minMax"/>
          <c:max val="1.1000000000000001"/>
          <c:min val="0.70000000000000007"/>
        </c:scaling>
        <c:delete val="1"/>
        <c:axPos val="l"/>
        <c:majorGridlines/>
        <c:numFmt formatCode="#,##0.00" sourceLinked="0"/>
        <c:majorTickMark val="out"/>
        <c:minorTickMark val="none"/>
        <c:tickLblPos val="nextTo"/>
        <c:crossAx val="11770534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chemeClr val="tx1"/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200" b="1" i="0" u="none" strike="noStrike" kern="1200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080" dirty="0" smtClean="0">
                <a:solidFill>
                  <a:srgbClr val="C00000"/>
                </a:solidFill>
              </a:rPr>
              <a:t>Средняя </a:t>
            </a:r>
            <a:r>
              <a:rPr lang="ru-RU" sz="1080" dirty="0">
                <a:solidFill>
                  <a:srgbClr val="C00000"/>
                </a:solidFill>
              </a:rPr>
              <a:t>численность ГУП "ТЭК СПб", чел.</a:t>
            </a:r>
          </a:p>
        </c:rich>
      </c:tx>
      <c:layout>
        <c:manualLayout>
          <c:xMode val="edge"/>
          <c:yMode val="edge"/>
          <c:x val="0.17089047568499624"/>
          <c:y val="2.368718290560308E-2"/>
        </c:manualLayout>
      </c:layout>
      <c:overlay val="0"/>
    </c:title>
    <c:autoTitleDeleted val="0"/>
    <c:view3D>
      <c:rotX val="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75603441356867"/>
          <c:y val="0.16951048648915554"/>
          <c:w val="0.87380353818709988"/>
          <c:h val="0.556398440296757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'производит.труда (ОК)'!$H$8</c:f>
              <c:strCache>
                <c:ptCount val="1"/>
                <c:pt idx="0">
                  <c:v>Среднесписочная численность ГУП "ТЭК СПб", чел.</c:v>
                </c:pt>
              </c:strCache>
            </c:strRef>
          </c:tx>
          <c:spPr>
            <a:gradFill>
              <a:gsLst>
                <a:gs pos="0">
                  <a:srgbClr val="56B1CA"/>
                </a:gs>
                <a:gs pos="30000">
                  <a:srgbClr val="50AEC8"/>
                </a:gs>
                <a:gs pos="100000">
                  <a:srgbClr val="31859C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Pt>
            <c:idx val="4"/>
            <c:invertIfNegative val="0"/>
            <c:bubble3D val="0"/>
            <c:spPr>
              <a:gradFill>
                <a:gsLst>
                  <a:gs pos="0">
                    <a:srgbClr val="56B1CA"/>
                  </a:gs>
                  <a:gs pos="30000">
                    <a:srgbClr val="50AEC8"/>
                  </a:gs>
                  <a:gs pos="100000">
                    <a:srgbClr val="31859C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63500" h="12700"/>
              </a:sp3d>
            </c:spPr>
          </c:dPt>
          <c:dLbls>
            <c:dLbl>
              <c:idx val="0"/>
              <c:layout>
                <c:manualLayout>
                  <c:x val="1.6440427399331509E-2"/>
                  <c:y val="-9.7982940167141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220213699665754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960284932887672E-2"/>
                  <c:y val="-1.959658803342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48014246644373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05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'производит.труда (ОК)'!$I$7:$M$7</c:f>
              <c:strCache>
                <c:ptCount val="5"/>
                <c:pt idx="0">
                  <c:v>Факт за
2014 год</c:v>
                </c:pt>
                <c:pt idx="1">
                  <c:v>Факт за
2015 год</c:v>
                </c:pt>
                <c:pt idx="2">
                  <c:v>Факт за
2016 год</c:v>
                </c:pt>
                <c:pt idx="3">
                  <c:v>Факт за 
2017 год</c:v>
                </c:pt>
                <c:pt idx="4">
                  <c:v>Факт за 
2018 год</c:v>
                </c:pt>
              </c:strCache>
            </c:strRef>
          </c:cat>
          <c:val>
            <c:numRef>
              <c:f>'производит.труда (ОК)'!$I$8:$M$8</c:f>
              <c:numCache>
                <c:formatCode>#,##0</c:formatCode>
                <c:ptCount val="5"/>
                <c:pt idx="0">
                  <c:v>9230</c:v>
                </c:pt>
                <c:pt idx="1">
                  <c:v>9167</c:v>
                </c:pt>
                <c:pt idx="2">
                  <c:v>9043</c:v>
                </c:pt>
                <c:pt idx="3">
                  <c:v>8861</c:v>
                </c:pt>
                <c:pt idx="4">
                  <c:v>8852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9106176"/>
        <c:axId val="119107968"/>
        <c:axId val="0"/>
      </c:bar3DChart>
      <c:catAx>
        <c:axId val="11910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900" b="0" i="0" u="none" strike="noStrike" kern="1200" baseline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19107968"/>
        <c:crosses val="autoZero"/>
        <c:auto val="1"/>
        <c:lblAlgn val="ctr"/>
        <c:lblOffset val="100"/>
        <c:noMultiLvlLbl val="0"/>
      </c:catAx>
      <c:valAx>
        <c:axId val="119107968"/>
        <c:scaling>
          <c:orientation val="minMax"/>
          <c:max val="9600"/>
          <c:min val="8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050" b="0" i="0" u="none" strike="noStrike" kern="1200" baseline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19106176"/>
        <c:crosses val="autoZero"/>
        <c:crossBetween val="between"/>
        <c:majorUnit val="400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>
                <a:solidFill>
                  <a:srgbClr val="C00000"/>
                </a:solidFill>
              </a:rPr>
              <a:t>Уровень автоматизации</a:t>
            </a:r>
          </a:p>
        </c:rich>
      </c:tx>
      <c:layout>
        <c:manualLayout>
          <c:xMode val="edge"/>
          <c:yMode val="edge"/>
          <c:x val="0.22806447596194807"/>
          <c:y val="7.6280666805146446E-2"/>
        </c:manualLayout>
      </c:layout>
      <c:overlay val="0"/>
    </c:title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775760628877062"/>
          <c:y val="0.25272012787109677"/>
          <c:w val="0.77639077563894943"/>
          <c:h val="0.52803227956750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'9 графиков'!$B$18</c:f>
              <c:strCache>
                <c:ptCount val="1"/>
                <c:pt idx="0">
                  <c:v>Уровень автоматизации, %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7.9267072926019165E-3"/>
                  <c:y val="-0.11442100020771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209771833714152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816768231504793E-2"/>
                  <c:y val="-0.273339056051774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633536463009583E-3"/>
                  <c:y val="-0.279695778285536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0.30836241163851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t" anchorCtr="0"/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 графиков'!$E$17:$I$17</c:f>
              <c:strCache>
                <c:ptCount val="5"/>
                <c:pt idx="0">
                  <c:v>Факт за 2014 год</c:v>
                </c:pt>
                <c:pt idx="1">
                  <c:v>Факт за 2015 год</c:v>
                </c:pt>
                <c:pt idx="2">
                  <c:v>Факт за 2016 год</c:v>
                </c:pt>
                <c:pt idx="3">
                  <c:v>Факт за 2017 год</c:v>
                </c:pt>
                <c:pt idx="4">
                  <c:v> Факт за 2018 год</c:v>
                </c:pt>
              </c:strCache>
            </c:strRef>
          </c:cat>
          <c:val>
            <c:numRef>
              <c:f>'9 графиков'!$E$18:$I$18</c:f>
              <c:numCache>
                <c:formatCode>#,##0.0</c:formatCode>
                <c:ptCount val="5"/>
                <c:pt idx="0">
                  <c:v>18.2</c:v>
                </c:pt>
                <c:pt idx="1">
                  <c:v>25.3</c:v>
                </c:pt>
                <c:pt idx="2">
                  <c:v>28</c:v>
                </c:pt>
                <c:pt idx="3">
                  <c:v>29.8</c:v>
                </c:pt>
                <c:pt idx="4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9121408"/>
        <c:axId val="119122944"/>
        <c:axId val="0"/>
      </c:bar3DChart>
      <c:catAx>
        <c:axId val="119121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19122944"/>
        <c:crosses val="autoZero"/>
        <c:auto val="1"/>
        <c:lblAlgn val="ctr"/>
        <c:lblOffset val="100"/>
        <c:noMultiLvlLbl val="0"/>
      </c:catAx>
      <c:valAx>
        <c:axId val="119122944"/>
        <c:scaling>
          <c:orientation val="minMax"/>
          <c:max val="30"/>
          <c:min val="13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19121408"/>
        <c:crosses val="autoZero"/>
        <c:crossBetween val="between"/>
        <c:majorUnit val="4"/>
      </c:valAx>
    </c:plotArea>
    <c:plotVisOnly val="1"/>
    <c:dispBlanksAs val="gap"/>
    <c:showDLblsOverMax val="0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sz="108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 по основной деятельности за 2018 год, руб</a:t>
            </a:r>
            <a:r>
              <a:rPr lang="ru-RU" sz="1080" dirty="0" smtClean="0">
                <a:solidFill>
                  <a:srgbClr val="C00000"/>
                </a:solidFill>
              </a:rPr>
              <a:t>.</a:t>
            </a:r>
            <a:endParaRPr lang="ru-RU" sz="1080" dirty="0">
              <a:solidFill>
                <a:srgbClr val="C00000"/>
              </a:solidFill>
            </a:endParaRP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49825645930597"/>
          <c:y val="0.23666715969667093"/>
          <c:w val="0.79667249790907779"/>
          <c:h val="0.521395145284157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'производит.труда (ОК)'!$B$5</c:f>
              <c:strCache>
                <c:ptCount val="1"/>
                <c:pt idx="0">
                  <c:v>Средняя заработная плата, руб.</c:v>
                </c:pt>
              </c:strCache>
            </c:strRef>
          </c:tx>
          <c:spPr>
            <a:gradFill>
              <a:gsLst>
                <a:gs pos="0">
                  <a:srgbClr val="F79646">
                    <a:lumMod val="75000"/>
                  </a:srgbClr>
                </a:gs>
                <a:gs pos="100000">
                  <a:srgbClr val="F79646">
                    <a:lumMod val="75000"/>
                  </a:srgbClr>
                </a:gs>
                <a:gs pos="100000">
                  <a:srgbClr val="8064A2">
                    <a:lumMod val="75000"/>
                  </a:srgb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4597508256668581E-2"/>
                  <c:y val="-4.15931274541033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 </a:t>
                    </a:r>
                    <a:r>
                      <a:rPr lang="en-US" dirty="0" smtClean="0"/>
                      <a:t>9</a:t>
                    </a:r>
                    <a:r>
                      <a:rPr lang="ru-RU" dirty="0" smtClean="0"/>
                      <a:t>82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434397636683375E-2"/>
                  <c:y val="-2.52868577470229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</a:t>
                    </a:r>
                    <a:r>
                      <a:rPr lang="ru-RU" baseline="0" dirty="0" smtClean="0"/>
                      <a:t> 124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178503825001959E-2"/>
                  <c:y val="-4.5502645502645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998142989786442E-2"/>
                  <c:y val="-3.3862433862433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'производит.труда (ОК)'!$D$4:$E$4</c:f>
              <c:strCache>
                <c:ptCount val="2"/>
                <c:pt idx="0">
                  <c:v>Факт за 2018 год</c:v>
                </c:pt>
                <c:pt idx="1">
                  <c:v>Средняя заработная плата по СПб за 2018 год</c:v>
                </c:pt>
              </c:strCache>
            </c:strRef>
          </c:cat>
          <c:val>
            <c:numRef>
              <c:f>'производит.труда (ОК)'!$D$5:$E$5</c:f>
              <c:numCache>
                <c:formatCode>#,##0</c:formatCode>
                <c:ptCount val="2"/>
                <c:pt idx="0">
                  <c:v>43905</c:v>
                </c:pt>
                <c:pt idx="1">
                  <c:v>58625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7963648"/>
        <c:axId val="227965184"/>
        <c:axId val="0"/>
      </c:bar3DChart>
      <c:catAx>
        <c:axId val="22796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7965184"/>
        <c:crosses val="autoZero"/>
        <c:auto val="1"/>
        <c:lblAlgn val="ctr"/>
        <c:lblOffset val="100"/>
        <c:noMultiLvlLbl val="0"/>
      </c:catAx>
      <c:valAx>
        <c:axId val="227965184"/>
        <c:scaling>
          <c:orientation val="minMax"/>
          <c:max val="65000"/>
          <c:min val="3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7963648"/>
        <c:crosses val="autoZero"/>
        <c:crossBetween val="between"/>
        <c:majorUnit val="5000"/>
        <c:minorUnit val="2500"/>
      </c:valAx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3E553-4DF9-4F37-A374-F7FFBD8398D7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5FB53D-8403-49B5-881D-A6A5D9B146F5}">
      <dgm:prSet phldrT="[Текст]" custT="1"/>
      <dgm:spPr>
        <a:xfrm>
          <a:off x="2003462" y="1440125"/>
          <a:ext cx="1029265" cy="653583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Конкурс в СПб ГБПОУ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«Колледж Водных ресурсов»,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организован Межрегиональным профсоюзом работников жизнеобеспечения</a:t>
          </a:r>
          <a:endParaRPr lang="ru-RU" sz="1000" b="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CE45CAE-0BA9-4DAD-82AF-0E627A5158F4}" type="parTrans" cxnId="{9923D1C0-60BD-4C3F-A559-8D48B1A1428D}">
      <dgm:prSet/>
      <dgm:spPr>
        <a:xfrm>
          <a:off x="2403732" y="1032135"/>
          <a:ext cx="1572489" cy="299344"/>
        </a:xfrm>
      </dgm:spPr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98D999D-B68B-4279-AC2E-B071B7D75A6C}" type="sibTrans" cxnId="{9923D1C0-60BD-4C3F-A559-8D48B1A1428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9D5A823-057B-4FE5-8D98-12CD6D26653E}">
      <dgm:prSet phldrT="[Текст]" custT="1"/>
      <dgm:spPr>
        <a:xfrm>
          <a:off x="116475" y="2393054"/>
          <a:ext cx="1029265" cy="653583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«Лучший по профессии»                       среди электромонтеров         (участник – Дмитрий </a:t>
          </a:r>
          <a:r>
            <a:rPr lang="ru-RU" sz="10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Сединкин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) </a:t>
          </a:r>
          <a:endParaRPr lang="ru-RU" sz="100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FC2823F-1D77-4CB7-AE99-731CEAD8D4FD}" type="parTrans" cxnId="{5A0BAF0A-0237-4136-87BD-5C3DBFA607AB}">
      <dgm:prSet/>
      <dgm:spPr>
        <a:xfrm>
          <a:off x="516745" y="1985064"/>
          <a:ext cx="1886987" cy="299344"/>
        </a:xfrm>
      </dgm:spPr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70591C4-6954-43E4-B172-EF696E186CEA}" type="sibTrans" cxnId="{5A0BAF0A-0237-4136-87BD-5C3DBFA607AB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2ACA3CB-635E-4DCB-827F-00E6B59A1065}">
      <dgm:prSet custT="1"/>
      <dgm:spPr>
        <a:xfrm>
          <a:off x="2632458" y="2393054"/>
          <a:ext cx="1029265" cy="653583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«Лучший по профессии»                 среди </a:t>
          </a:r>
          <a:r>
            <a:rPr lang="ru-RU" sz="10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электрогазосварщиков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 (участник – Андрей </a:t>
          </a:r>
          <a:r>
            <a:rPr lang="ru-RU" sz="10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Шерстнев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) </a:t>
          </a:r>
          <a:endParaRPr lang="ru-RU" sz="100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E3D1463-A3C3-41C0-A742-073A115CB4E5}" type="parTrans" cxnId="{502C278E-B118-496D-80DD-26BF7D1A2427}">
      <dgm:prSet/>
      <dgm:spPr>
        <a:xfrm>
          <a:off x="2403732" y="1985064"/>
          <a:ext cx="628995" cy="299344"/>
        </a:xfrm>
      </dgm:spPr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5E95D84-C888-4E5C-82F6-E5096FBEE1F4}" type="sibTrans" cxnId="{502C278E-B118-496D-80DD-26BF7D1A2427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393CAF6-E259-4657-8B1E-41A0079BD19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Конкурсы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 профессионального мастерства</a:t>
          </a:r>
          <a:endParaRPr lang="ru-RU" sz="1000" b="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CE84D16-A0DB-430C-85A0-99A92B44A6E6}" type="sibTrans" cxnId="{DF1B661A-A778-49C2-8D8F-0B95C7B3CD3E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3E850DF-C3B1-4170-827B-0D1BBE3A090B}" type="parTrans" cxnId="{DF1B661A-A778-49C2-8D8F-0B95C7B3CD3E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C981159-00C0-4438-8D37-B9CEBF8F7597}">
      <dgm:prSet custT="1"/>
      <dgm:spPr/>
      <dgm:t>
        <a:bodyPr/>
        <a:lstStyle/>
        <a:p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ГУП «ТЭК СПб»</a:t>
          </a:r>
          <a:endParaRPr lang="ru-RU" sz="10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BBC1C31-8DC5-4AC6-B11B-47D92BF7DC08}" type="parTrans" cxnId="{72CFD7E1-FDC2-4994-8B60-3ADD3A83141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59456A-6741-4561-A626-841F11F608A1}" type="sibTrans" cxnId="{72CFD7E1-FDC2-4994-8B60-3ADD3A83141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C97F2AF-B429-4B20-BBE4-7F34E50E91E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«Лучший по профессии»                 среди </a:t>
          </a:r>
          <a:r>
            <a:rPr lang="ru-RU" sz="10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электрогазосварщиков</a:t>
          </a:r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                              ( 8 участников)</a:t>
          </a:r>
          <a:endParaRPr lang="ru-RU" sz="10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919FF63-306F-45F4-8B06-03618091ADB0}" type="parTrans" cxnId="{5BD198C0-82CE-4E23-84EF-538444ED0C7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5E5F89A-2FF9-4E6D-BEED-9F199E0C7672}" type="sibTrans" cxnId="{5BD198C0-82CE-4E23-84EF-538444ED0C7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43692D5-DF9B-4170-9C42-26C857D28C88}">
      <dgm:prSet custT="1"/>
      <dgm:spPr/>
      <dgm:t>
        <a:bodyPr/>
        <a:lstStyle/>
        <a:p>
          <a:r>
            <a:rPr lang="ru-RU" sz="1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Лучшая бригада ЦАВР </a:t>
          </a:r>
        </a:p>
        <a:p>
          <a:r>
            <a:rPr lang="ru-RU" sz="9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(12 бригад по 7 человек)</a:t>
          </a:r>
          <a:endParaRPr lang="ru-RU" sz="9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1923228-FF71-437C-BE5D-E503ADE0CECD}" type="parTrans" cxnId="{3EFBA20F-81D3-492D-A1CD-FDAD71BCBBE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705DF00-758D-4CCE-9E12-57404B60FA5A}" type="sibTrans" cxnId="{3EFBA20F-81D3-492D-A1CD-FDAD71BCBBE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FC61439-894B-40E9-956A-1F2946215104}" type="pres">
      <dgm:prSet presAssocID="{67C3E553-4DF9-4F37-A374-F7FFBD8398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238295-A5A8-4E75-9B86-A43B429F43CA}" type="pres">
      <dgm:prSet presAssocID="{6393CAF6-E259-4657-8B1E-41A0079BD19C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D6A9F5A-AD1F-4F0D-B021-466399E80ADD}" type="pres">
      <dgm:prSet presAssocID="{6393CAF6-E259-4657-8B1E-41A0079BD19C}" presName="rootComposite1" presStyleCnt="0"/>
      <dgm:spPr/>
      <dgm:t>
        <a:bodyPr/>
        <a:lstStyle/>
        <a:p>
          <a:endParaRPr lang="ru-RU"/>
        </a:p>
      </dgm:t>
    </dgm:pt>
    <dgm:pt modelId="{1449F95A-6A2C-40A3-9643-34D65F1E1920}" type="pres">
      <dgm:prSet presAssocID="{6393CAF6-E259-4657-8B1E-41A0079BD19C}" presName="rootText1" presStyleLbl="node0" presStyleIdx="0" presStyleCnt="1" custScaleX="80502" custScaleY="1888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FF2C3D-63CF-47BE-9CAE-1B329146F855}" type="pres">
      <dgm:prSet presAssocID="{6393CAF6-E259-4657-8B1E-41A0079BD19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2C17AF7-993C-448C-A1CB-34026D006658}" type="pres">
      <dgm:prSet presAssocID="{6393CAF6-E259-4657-8B1E-41A0079BD19C}" presName="hierChild2" presStyleCnt="0"/>
      <dgm:spPr/>
      <dgm:t>
        <a:bodyPr/>
        <a:lstStyle/>
        <a:p>
          <a:endParaRPr lang="ru-RU"/>
        </a:p>
      </dgm:t>
    </dgm:pt>
    <dgm:pt modelId="{4C10F8EE-C2FF-4170-B8F7-B3B5F8DEE16C}" type="pres">
      <dgm:prSet presAssocID="{0CE45CAE-0BA9-4DAD-82AF-0E627A5158F4}" presName="Name64" presStyleLbl="parChTrans1D2" presStyleIdx="0" presStyleCnt="2"/>
      <dgm:spPr/>
      <dgm:t>
        <a:bodyPr/>
        <a:lstStyle/>
        <a:p>
          <a:endParaRPr lang="ru-RU"/>
        </a:p>
      </dgm:t>
    </dgm:pt>
    <dgm:pt modelId="{D72846B7-4565-42FA-BDCE-AF4B523B8186}" type="pres">
      <dgm:prSet presAssocID="{295FB53D-8403-49B5-881D-A6A5D9B146F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55DC69D-DCC6-4AC9-9ED3-C9CEEAC45CE4}" type="pres">
      <dgm:prSet presAssocID="{295FB53D-8403-49B5-881D-A6A5D9B146F5}" presName="rootComposite" presStyleCnt="0"/>
      <dgm:spPr/>
      <dgm:t>
        <a:bodyPr/>
        <a:lstStyle/>
        <a:p>
          <a:endParaRPr lang="ru-RU"/>
        </a:p>
      </dgm:t>
    </dgm:pt>
    <dgm:pt modelId="{09048DC3-CDE2-4049-8A84-03ECFDAFDC11}" type="pres">
      <dgm:prSet presAssocID="{295FB53D-8403-49B5-881D-A6A5D9B146F5}" presName="rootText" presStyleLbl="node2" presStyleIdx="0" presStyleCnt="2" custScaleX="82862" custScaleY="358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DDEEF8-3995-4AEA-9F1A-823A950AEA90}" type="pres">
      <dgm:prSet presAssocID="{295FB53D-8403-49B5-881D-A6A5D9B146F5}" presName="rootConnector" presStyleLbl="node2" presStyleIdx="0" presStyleCnt="2"/>
      <dgm:spPr/>
      <dgm:t>
        <a:bodyPr/>
        <a:lstStyle/>
        <a:p>
          <a:endParaRPr lang="ru-RU"/>
        </a:p>
      </dgm:t>
    </dgm:pt>
    <dgm:pt modelId="{B7E45DDC-784E-4C33-B98A-73DD7E7DB6E2}" type="pres">
      <dgm:prSet presAssocID="{295FB53D-8403-49B5-881D-A6A5D9B146F5}" presName="hierChild4" presStyleCnt="0"/>
      <dgm:spPr/>
      <dgm:t>
        <a:bodyPr/>
        <a:lstStyle/>
        <a:p>
          <a:endParaRPr lang="ru-RU"/>
        </a:p>
      </dgm:t>
    </dgm:pt>
    <dgm:pt modelId="{36FA6FFB-8B35-4FA5-87FF-143BEF59CBB4}" type="pres">
      <dgm:prSet presAssocID="{8FC2823F-1D77-4CB7-AE99-731CEAD8D4FD}" presName="Name64" presStyleLbl="parChTrans1D3" presStyleIdx="0" presStyleCnt="4"/>
      <dgm:spPr/>
      <dgm:t>
        <a:bodyPr/>
        <a:lstStyle/>
        <a:p>
          <a:endParaRPr lang="ru-RU"/>
        </a:p>
      </dgm:t>
    </dgm:pt>
    <dgm:pt modelId="{04A2635C-A313-4952-928B-CC71EAD0402E}" type="pres">
      <dgm:prSet presAssocID="{49D5A823-057B-4FE5-8D98-12CD6D26653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FE073AE-2D41-458F-967A-5CA9525E288B}" type="pres">
      <dgm:prSet presAssocID="{49D5A823-057B-4FE5-8D98-12CD6D26653E}" presName="rootComposite" presStyleCnt="0"/>
      <dgm:spPr/>
      <dgm:t>
        <a:bodyPr/>
        <a:lstStyle/>
        <a:p>
          <a:endParaRPr lang="ru-RU"/>
        </a:p>
      </dgm:t>
    </dgm:pt>
    <dgm:pt modelId="{45E97482-A3B9-4CB3-98DF-AE51D2BB9AD8}" type="pres">
      <dgm:prSet presAssocID="{49D5A823-057B-4FE5-8D98-12CD6D26653E}" presName="rootText" presStyleLbl="node3" presStyleIdx="0" presStyleCnt="4" custScaleX="124861" custScaleY="1301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62A838-7034-426D-AB96-6D93E44ECE9E}" type="pres">
      <dgm:prSet presAssocID="{49D5A823-057B-4FE5-8D98-12CD6D26653E}" presName="rootConnector" presStyleLbl="node3" presStyleIdx="0" presStyleCnt="4"/>
      <dgm:spPr/>
      <dgm:t>
        <a:bodyPr/>
        <a:lstStyle/>
        <a:p>
          <a:endParaRPr lang="ru-RU"/>
        </a:p>
      </dgm:t>
    </dgm:pt>
    <dgm:pt modelId="{9CE73848-6100-4B6F-A2AC-D683408138BD}" type="pres">
      <dgm:prSet presAssocID="{49D5A823-057B-4FE5-8D98-12CD6D26653E}" presName="hierChild4" presStyleCnt="0"/>
      <dgm:spPr/>
      <dgm:t>
        <a:bodyPr/>
        <a:lstStyle/>
        <a:p>
          <a:endParaRPr lang="ru-RU"/>
        </a:p>
      </dgm:t>
    </dgm:pt>
    <dgm:pt modelId="{98E1BA07-2A61-4AA0-9E15-4869E2BB8603}" type="pres">
      <dgm:prSet presAssocID="{49D5A823-057B-4FE5-8D98-12CD6D26653E}" presName="hierChild5" presStyleCnt="0"/>
      <dgm:spPr/>
      <dgm:t>
        <a:bodyPr/>
        <a:lstStyle/>
        <a:p>
          <a:endParaRPr lang="ru-RU"/>
        </a:p>
      </dgm:t>
    </dgm:pt>
    <dgm:pt modelId="{CE24B37B-3513-4179-9632-E32D3A95120D}" type="pres">
      <dgm:prSet presAssocID="{4E3D1463-A3C3-41C0-A742-073A115CB4E5}" presName="Name64" presStyleLbl="parChTrans1D3" presStyleIdx="1" presStyleCnt="4"/>
      <dgm:spPr/>
      <dgm:t>
        <a:bodyPr/>
        <a:lstStyle/>
        <a:p>
          <a:endParaRPr lang="ru-RU"/>
        </a:p>
      </dgm:t>
    </dgm:pt>
    <dgm:pt modelId="{47860820-8C7E-4141-84D5-F01EF4D3F2B0}" type="pres">
      <dgm:prSet presAssocID="{A2ACA3CB-635E-4DCB-827F-00E6B59A106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1DB65B2-33AA-41F8-BC2A-5032D1D4B2AD}" type="pres">
      <dgm:prSet presAssocID="{A2ACA3CB-635E-4DCB-827F-00E6B59A1065}" presName="rootComposite" presStyleCnt="0"/>
      <dgm:spPr/>
      <dgm:t>
        <a:bodyPr/>
        <a:lstStyle/>
        <a:p>
          <a:endParaRPr lang="ru-RU"/>
        </a:p>
      </dgm:t>
    </dgm:pt>
    <dgm:pt modelId="{12CF6A5D-5BF7-4397-83FD-A37A3F6E372D}" type="pres">
      <dgm:prSet presAssocID="{A2ACA3CB-635E-4DCB-827F-00E6B59A1065}" presName="rootText" presStyleLbl="node3" presStyleIdx="1" presStyleCnt="4" custScaleX="127730" custScaleY="1271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F035BD-7B20-470E-8B7F-AA2F527931FD}" type="pres">
      <dgm:prSet presAssocID="{A2ACA3CB-635E-4DCB-827F-00E6B59A1065}" presName="rootConnector" presStyleLbl="node3" presStyleIdx="1" presStyleCnt="4"/>
      <dgm:spPr/>
      <dgm:t>
        <a:bodyPr/>
        <a:lstStyle/>
        <a:p>
          <a:endParaRPr lang="ru-RU"/>
        </a:p>
      </dgm:t>
    </dgm:pt>
    <dgm:pt modelId="{937635F4-A1F8-42E2-A5EC-40143DD134B3}" type="pres">
      <dgm:prSet presAssocID="{A2ACA3CB-635E-4DCB-827F-00E6B59A1065}" presName="hierChild4" presStyleCnt="0"/>
      <dgm:spPr/>
      <dgm:t>
        <a:bodyPr/>
        <a:lstStyle/>
        <a:p>
          <a:endParaRPr lang="ru-RU"/>
        </a:p>
      </dgm:t>
    </dgm:pt>
    <dgm:pt modelId="{6B4076D1-C51F-4D4A-9371-6538A9467363}" type="pres">
      <dgm:prSet presAssocID="{A2ACA3CB-635E-4DCB-827F-00E6B59A1065}" presName="hierChild5" presStyleCnt="0"/>
      <dgm:spPr/>
      <dgm:t>
        <a:bodyPr/>
        <a:lstStyle/>
        <a:p>
          <a:endParaRPr lang="ru-RU"/>
        </a:p>
      </dgm:t>
    </dgm:pt>
    <dgm:pt modelId="{30B72B3C-F988-46D5-90C9-0F9E896111B0}" type="pres">
      <dgm:prSet presAssocID="{295FB53D-8403-49B5-881D-A6A5D9B146F5}" presName="hierChild5" presStyleCnt="0"/>
      <dgm:spPr/>
      <dgm:t>
        <a:bodyPr/>
        <a:lstStyle/>
        <a:p>
          <a:endParaRPr lang="ru-RU"/>
        </a:p>
      </dgm:t>
    </dgm:pt>
    <dgm:pt modelId="{E2F74947-306A-4756-9069-8F3CC182BC71}" type="pres">
      <dgm:prSet presAssocID="{1BBC1C31-8DC5-4AC6-B11B-47D92BF7DC08}" presName="Name64" presStyleLbl="parChTrans1D2" presStyleIdx="1" presStyleCnt="2"/>
      <dgm:spPr/>
      <dgm:t>
        <a:bodyPr/>
        <a:lstStyle/>
        <a:p>
          <a:endParaRPr lang="ru-RU"/>
        </a:p>
      </dgm:t>
    </dgm:pt>
    <dgm:pt modelId="{5F3678AC-6511-459E-BCC4-D22FEF202045}" type="pres">
      <dgm:prSet presAssocID="{0C981159-00C0-4438-8D37-B9CEBF8F7597}" presName="hierRoot2" presStyleCnt="0">
        <dgm:presLayoutVars>
          <dgm:hierBranch val="init"/>
        </dgm:presLayoutVars>
      </dgm:prSet>
      <dgm:spPr/>
    </dgm:pt>
    <dgm:pt modelId="{97AFA3EE-7345-426A-BFBB-BD7A5E2EEFF9}" type="pres">
      <dgm:prSet presAssocID="{0C981159-00C0-4438-8D37-B9CEBF8F7597}" presName="rootComposite" presStyleCnt="0"/>
      <dgm:spPr/>
    </dgm:pt>
    <dgm:pt modelId="{F5D5E012-D1BB-4C9A-8496-B05D815C878B}" type="pres">
      <dgm:prSet presAssocID="{0C981159-00C0-4438-8D37-B9CEBF8F7597}" presName="rootText" presStyleLbl="node2" presStyleIdx="1" presStyleCnt="2" custScaleX="84883" custScaleY="126743" custLinFactNeighborX="-658" custLinFactNeighborY="-264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B3D5CD-3B94-4F78-A0D2-F4CFF589DBC3}" type="pres">
      <dgm:prSet presAssocID="{0C981159-00C0-4438-8D37-B9CEBF8F7597}" presName="rootConnector" presStyleLbl="node2" presStyleIdx="1" presStyleCnt="2"/>
      <dgm:spPr/>
      <dgm:t>
        <a:bodyPr/>
        <a:lstStyle/>
        <a:p>
          <a:endParaRPr lang="ru-RU"/>
        </a:p>
      </dgm:t>
    </dgm:pt>
    <dgm:pt modelId="{AC70769E-EED3-4F92-85A4-E2C49E5DD73D}" type="pres">
      <dgm:prSet presAssocID="{0C981159-00C0-4438-8D37-B9CEBF8F7597}" presName="hierChild4" presStyleCnt="0"/>
      <dgm:spPr/>
    </dgm:pt>
    <dgm:pt modelId="{1D935E30-7B97-4ED9-8C68-D34B38BA5EAB}" type="pres">
      <dgm:prSet presAssocID="{E919FF63-306F-45F4-8B06-03618091ADB0}" presName="Name64" presStyleLbl="parChTrans1D3" presStyleIdx="2" presStyleCnt="4"/>
      <dgm:spPr/>
      <dgm:t>
        <a:bodyPr/>
        <a:lstStyle/>
        <a:p>
          <a:endParaRPr lang="ru-RU"/>
        </a:p>
      </dgm:t>
    </dgm:pt>
    <dgm:pt modelId="{639DC855-7B8B-4381-97F1-ADB411253D62}" type="pres">
      <dgm:prSet presAssocID="{5C97F2AF-B429-4B20-BBE4-7F34E50E91ED}" presName="hierRoot2" presStyleCnt="0">
        <dgm:presLayoutVars>
          <dgm:hierBranch val="init"/>
        </dgm:presLayoutVars>
      </dgm:prSet>
      <dgm:spPr/>
    </dgm:pt>
    <dgm:pt modelId="{44E03E58-F6B5-4A7D-BCDF-23D5F8303075}" type="pres">
      <dgm:prSet presAssocID="{5C97F2AF-B429-4B20-BBE4-7F34E50E91ED}" presName="rootComposite" presStyleCnt="0"/>
      <dgm:spPr/>
    </dgm:pt>
    <dgm:pt modelId="{F7A7CFB2-120D-4E55-AB38-95A4E7EA2A4A}" type="pres">
      <dgm:prSet presAssocID="{5C97F2AF-B429-4B20-BBE4-7F34E50E91ED}" presName="rootText" presStyleLbl="node3" presStyleIdx="2" presStyleCnt="4" custScaleX="124862" custLinFactNeighborX="1835" custLinFactNeighborY="-109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4BDA78-CA7A-49F2-8D2C-667F09969F94}" type="pres">
      <dgm:prSet presAssocID="{5C97F2AF-B429-4B20-BBE4-7F34E50E91ED}" presName="rootConnector" presStyleLbl="node3" presStyleIdx="2" presStyleCnt="4"/>
      <dgm:spPr/>
      <dgm:t>
        <a:bodyPr/>
        <a:lstStyle/>
        <a:p>
          <a:endParaRPr lang="ru-RU"/>
        </a:p>
      </dgm:t>
    </dgm:pt>
    <dgm:pt modelId="{4497C109-018E-4A1D-9F92-C981EE779F63}" type="pres">
      <dgm:prSet presAssocID="{5C97F2AF-B429-4B20-BBE4-7F34E50E91ED}" presName="hierChild4" presStyleCnt="0"/>
      <dgm:spPr/>
    </dgm:pt>
    <dgm:pt modelId="{1BAE00B3-1846-4483-9C5D-FF4126D59D2D}" type="pres">
      <dgm:prSet presAssocID="{5C97F2AF-B429-4B20-BBE4-7F34E50E91ED}" presName="hierChild5" presStyleCnt="0"/>
      <dgm:spPr/>
    </dgm:pt>
    <dgm:pt modelId="{726D028E-BCBF-4449-A783-E687020501D6}" type="pres">
      <dgm:prSet presAssocID="{31923228-FF71-437C-BE5D-E503ADE0CECD}" presName="Name64" presStyleLbl="parChTrans1D3" presStyleIdx="3" presStyleCnt="4"/>
      <dgm:spPr/>
      <dgm:t>
        <a:bodyPr/>
        <a:lstStyle/>
        <a:p>
          <a:endParaRPr lang="ru-RU"/>
        </a:p>
      </dgm:t>
    </dgm:pt>
    <dgm:pt modelId="{3320E3FC-D016-4DE4-9F55-8792B3F41440}" type="pres">
      <dgm:prSet presAssocID="{743692D5-DF9B-4170-9C42-26C857D28C88}" presName="hierRoot2" presStyleCnt="0">
        <dgm:presLayoutVars>
          <dgm:hierBranch val="init"/>
        </dgm:presLayoutVars>
      </dgm:prSet>
      <dgm:spPr/>
    </dgm:pt>
    <dgm:pt modelId="{88B29BFF-28C2-41AB-B6CC-431E577AE603}" type="pres">
      <dgm:prSet presAssocID="{743692D5-DF9B-4170-9C42-26C857D28C88}" presName="rootComposite" presStyleCnt="0"/>
      <dgm:spPr/>
    </dgm:pt>
    <dgm:pt modelId="{7A8CD8FA-8C41-451B-9260-3E67AE01343B}" type="pres">
      <dgm:prSet presAssocID="{743692D5-DF9B-4170-9C42-26C857D28C88}" presName="rootText" presStyleLbl="node3" presStyleIdx="3" presStyleCnt="4" custScaleX="120197" custLinFactNeighborX="4167" custLinFactNeighborY="-40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20F1D3-063C-4EE8-B5AE-1414005EEFAB}" type="pres">
      <dgm:prSet presAssocID="{743692D5-DF9B-4170-9C42-26C857D28C88}" presName="rootConnector" presStyleLbl="node3" presStyleIdx="3" presStyleCnt="4"/>
      <dgm:spPr/>
      <dgm:t>
        <a:bodyPr/>
        <a:lstStyle/>
        <a:p>
          <a:endParaRPr lang="ru-RU"/>
        </a:p>
      </dgm:t>
    </dgm:pt>
    <dgm:pt modelId="{7D161B8B-213D-4934-97DC-4C7EC8F9F2F4}" type="pres">
      <dgm:prSet presAssocID="{743692D5-DF9B-4170-9C42-26C857D28C88}" presName="hierChild4" presStyleCnt="0"/>
      <dgm:spPr/>
    </dgm:pt>
    <dgm:pt modelId="{C158D993-AFD1-4507-96AC-693379C5DE2E}" type="pres">
      <dgm:prSet presAssocID="{743692D5-DF9B-4170-9C42-26C857D28C88}" presName="hierChild5" presStyleCnt="0"/>
      <dgm:spPr/>
    </dgm:pt>
    <dgm:pt modelId="{D7EB2BA9-361A-4815-9118-CDEF2ACDEF25}" type="pres">
      <dgm:prSet presAssocID="{0C981159-00C0-4438-8D37-B9CEBF8F7597}" presName="hierChild5" presStyleCnt="0"/>
      <dgm:spPr/>
    </dgm:pt>
    <dgm:pt modelId="{362E749D-CFC2-447D-A32C-4CC1F48A9F80}" type="pres">
      <dgm:prSet presAssocID="{6393CAF6-E259-4657-8B1E-41A0079BD19C}" presName="hierChild3" presStyleCnt="0"/>
      <dgm:spPr/>
      <dgm:t>
        <a:bodyPr/>
        <a:lstStyle/>
        <a:p>
          <a:endParaRPr lang="ru-RU"/>
        </a:p>
      </dgm:t>
    </dgm:pt>
  </dgm:ptLst>
  <dgm:cxnLst>
    <dgm:cxn modelId="{DF1B661A-A778-49C2-8D8F-0B95C7B3CD3E}" srcId="{67C3E553-4DF9-4F37-A374-F7FFBD8398D7}" destId="{6393CAF6-E259-4657-8B1E-41A0079BD19C}" srcOrd="0" destOrd="0" parTransId="{D3E850DF-C3B1-4170-827B-0D1BBE3A090B}" sibTransId="{9CE84D16-A0DB-430C-85A0-99A92B44A6E6}"/>
    <dgm:cxn modelId="{567D197E-1A4F-4443-8AD8-E84ED33FEEB0}" type="presOf" srcId="{67C3E553-4DF9-4F37-A374-F7FFBD8398D7}" destId="{4FC61439-894B-40E9-956A-1F2946215104}" srcOrd="0" destOrd="0" presId="urn:microsoft.com/office/officeart/2009/3/layout/HorizontalOrganizationChart"/>
    <dgm:cxn modelId="{A751D5A0-1510-427E-A3B1-B8B42DF1D427}" type="presOf" srcId="{0CE45CAE-0BA9-4DAD-82AF-0E627A5158F4}" destId="{4C10F8EE-C2FF-4170-B8F7-B3B5F8DEE16C}" srcOrd="0" destOrd="0" presId="urn:microsoft.com/office/officeart/2009/3/layout/HorizontalOrganizationChart"/>
    <dgm:cxn modelId="{5A0BAF0A-0237-4136-87BD-5C3DBFA607AB}" srcId="{295FB53D-8403-49B5-881D-A6A5D9B146F5}" destId="{49D5A823-057B-4FE5-8D98-12CD6D26653E}" srcOrd="0" destOrd="0" parTransId="{8FC2823F-1D77-4CB7-AE99-731CEAD8D4FD}" sibTransId="{F70591C4-6954-43E4-B172-EF696E186CEA}"/>
    <dgm:cxn modelId="{8D86C6F9-E7E2-496B-A922-9552DE5EC5C3}" type="presOf" srcId="{31923228-FF71-437C-BE5D-E503ADE0CECD}" destId="{726D028E-BCBF-4449-A783-E687020501D6}" srcOrd="0" destOrd="0" presId="urn:microsoft.com/office/officeart/2009/3/layout/HorizontalOrganizationChart"/>
    <dgm:cxn modelId="{3EFBA20F-81D3-492D-A1CD-FDAD71BCBBE6}" srcId="{0C981159-00C0-4438-8D37-B9CEBF8F7597}" destId="{743692D5-DF9B-4170-9C42-26C857D28C88}" srcOrd="1" destOrd="0" parTransId="{31923228-FF71-437C-BE5D-E503ADE0CECD}" sibTransId="{2705DF00-758D-4CCE-9E12-57404B60FA5A}"/>
    <dgm:cxn modelId="{2B34864A-2D16-4DF2-8B29-6F2F3C1E9ED7}" type="presOf" srcId="{49D5A823-057B-4FE5-8D98-12CD6D26653E}" destId="{F862A838-7034-426D-AB96-6D93E44ECE9E}" srcOrd="1" destOrd="0" presId="urn:microsoft.com/office/officeart/2009/3/layout/HorizontalOrganizationChart"/>
    <dgm:cxn modelId="{6C37EF1F-9620-4733-8A68-527E9CBCE1E6}" type="presOf" srcId="{743692D5-DF9B-4170-9C42-26C857D28C88}" destId="{2E20F1D3-063C-4EE8-B5AE-1414005EEFAB}" srcOrd="1" destOrd="0" presId="urn:microsoft.com/office/officeart/2009/3/layout/HorizontalOrganizationChart"/>
    <dgm:cxn modelId="{5A7B4246-5404-4B0A-B645-A18A043F07F1}" type="presOf" srcId="{0C981159-00C0-4438-8D37-B9CEBF8F7597}" destId="{F5D5E012-D1BB-4C9A-8496-B05D815C878B}" srcOrd="0" destOrd="0" presId="urn:microsoft.com/office/officeart/2009/3/layout/HorizontalOrganizationChart"/>
    <dgm:cxn modelId="{4E185F91-7331-4B86-95B2-75569F02B00A}" type="presOf" srcId="{295FB53D-8403-49B5-881D-A6A5D9B146F5}" destId="{09048DC3-CDE2-4049-8A84-03ECFDAFDC11}" srcOrd="0" destOrd="0" presId="urn:microsoft.com/office/officeart/2009/3/layout/HorizontalOrganizationChart"/>
    <dgm:cxn modelId="{B61F0E6F-C406-4697-979F-176AD84ECDE4}" type="presOf" srcId="{A2ACA3CB-635E-4DCB-827F-00E6B59A1065}" destId="{53F035BD-7B20-470E-8B7F-AA2F527931FD}" srcOrd="1" destOrd="0" presId="urn:microsoft.com/office/officeart/2009/3/layout/HorizontalOrganizationChart"/>
    <dgm:cxn modelId="{5BD198C0-82CE-4E23-84EF-538444ED0C7A}" srcId="{0C981159-00C0-4438-8D37-B9CEBF8F7597}" destId="{5C97F2AF-B429-4B20-BBE4-7F34E50E91ED}" srcOrd="0" destOrd="0" parTransId="{E919FF63-306F-45F4-8B06-03618091ADB0}" sibTransId="{85E5F89A-2FF9-4E6D-BEED-9F199E0C7672}"/>
    <dgm:cxn modelId="{EB48433C-9F83-4ABF-AD44-600C93B2394C}" type="presOf" srcId="{0C981159-00C0-4438-8D37-B9CEBF8F7597}" destId="{8AB3D5CD-3B94-4F78-A0D2-F4CFF589DBC3}" srcOrd="1" destOrd="0" presId="urn:microsoft.com/office/officeart/2009/3/layout/HorizontalOrganizationChart"/>
    <dgm:cxn modelId="{7FAEB184-6341-4149-B5BB-22DE649138F6}" type="presOf" srcId="{8FC2823F-1D77-4CB7-AE99-731CEAD8D4FD}" destId="{36FA6FFB-8B35-4FA5-87FF-143BEF59CBB4}" srcOrd="0" destOrd="0" presId="urn:microsoft.com/office/officeart/2009/3/layout/HorizontalOrganizationChart"/>
    <dgm:cxn modelId="{2D319A51-E947-464E-AACB-2D8FF123F115}" type="presOf" srcId="{5C97F2AF-B429-4B20-BBE4-7F34E50E91ED}" destId="{F7A7CFB2-120D-4E55-AB38-95A4E7EA2A4A}" srcOrd="0" destOrd="0" presId="urn:microsoft.com/office/officeart/2009/3/layout/HorizontalOrganizationChart"/>
    <dgm:cxn modelId="{DE560A37-67E3-4DA5-B7C7-07F51BC5F748}" type="presOf" srcId="{4E3D1463-A3C3-41C0-A742-073A115CB4E5}" destId="{CE24B37B-3513-4179-9632-E32D3A95120D}" srcOrd="0" destOrd="0" presId="urn:microsoft.com/office/officeart/2009/3/layout/HorizontalOrganizationChart"/>
    <dgm:cxn modelId="{93F48662-ED80-47C6-89D5-5377B888F8B4}" type="presOf" srcId="{295FB53D-8403-49B5-881D-A6A5D9B146F5}" destId="{F6DDEEF8-3995-4AEA-9F1A-823A950AEA90}" srcOrd="1" destOrd="0" presId="urn:microsoft.com/office/officeart/2009/3/layout/HorizontalOrganizationChart"/>
    <dgm:cxn modelId="{75493653-7D93-4951-BC12-48B0FCE42486}" type="presOf" srcId="{E919FF63-306F-45F4-8B06-03618091ADB0}" destId="{1D935E30-7B97-4ED9-8C68-D34B38BA5EAB}" srcOrd="0" destOrd="0" presId="urn:microsoft.com/office/officeart/2009/3/layout/HorizontalOrganizationChart"/>
    <dgm:cxn modelId="{6FB7FC74-CAD7-4B34-994F-C8F3A6D479EE}" type="presOf" srcId="{6393CAF6-E259-4657-8B1E-41A0079BD19C}" destId="{C1FF2C3D-63CF-47BE-9CAE-1B329146F855}" srcOrd="1" destOrd="0" presId="urn:microsoft.com/office/officeart/2009/3/layout/HorizontalOrganizationChart"/>
    <dgm:cxn modelId="{57577395-E06A-43F2-9172-D2FABBFC2E5A}" type="presOf" srcId="{A2ACA3CB-635E-4DCB-827F-00E6B59A1065}" destId="{12CF6A5D-5BF7-4397-83FD-A37A3F6E372D}" srcOrd="0" destOrd="0" presId="urn:microsoft.com/office/officeart/2009/3/layout/HorizontalOrganizationChart"/>
    <dgm:cxn modelId="{AAC2B2AE-58A7-4ED6-BE55-244BCF629DF1}" type="presOf" srcId="{5C97F2AF-B429-4B20-BBE4-7F34E50E91ED}" destId="{004BDA78-CA7A-49F2-8D2C-667F09969F94}" srcOrd="1" destOrd="0" presId="urn:microsoft.com/office/officeart/2009/3/layout/HorizontalOrganizationChart"/>
    <dgm:cxn modelId="{9923D1C0-60BD-4C3F-A559-8D48B1A1428D}" srcId="{6393CAF6-E259-4657-8B1E-41A0079BD19C}" destId="{295FB53D-8403-49B5-881D-A6A5D9B146F5}" srcOrd="0" destOrd="0" parTransId="{0CE45CAE-0BA9-4DAD-82AF-0E627A5158F4}" sibTransId="{D98D999D-B68B-4279-AC2E-B071B7D75A6C}"/>
    <dgm:cxn modelId="{34E5E07D-F277-4EF3-A712-DF8E5E7A2936}" type="presOf" srcId="{49D5A823-057B-4FE5-8D98-12CD6D26653E}" destId="{45E97482-A3B9-4CB3-98DF-AE51D2BB9AD8}" srcOrd="0" destOrd="0" presId="urn:microsoft.com/office/officeart/2009/3/layout/HorizontalOrganizationChart"/>
    <dgm:cxn modelId="{8900311D-AE21-4DC0-B0A1-2658C3222801}" type="presOf" srcId="{1BBC1C31-8DC5-4AC6-B11B-47D92BF7DC08}" destId="{E2F74947-306A-4756-9069-8F3CC182BC71}" srcOrd="0" destOrd="0" presId="urn:microsoft.com/office/officeart/2009/3/layout/HorizontalOrganizationChart"/>
    <dgm:cxn modelId="{682B3D84-3FA2-4297-89D2-EC6907A578B7}" type="presOf" srcId="{6393CAF6-E259-4657-8B1E-41A0079BD19C}" destId="{1449F95A-6A2C-40A3-9643-34D65F1E1920}" srcOrd="0" destOrd="0" presId="urn:microsoft.com/office/officeart/2009/3/layout/HorizontalOrganizationChart"/>
    <dgm:cxn modelId="{502C278E-B118-496D-80DD-26BF7D1A2427}" srcId="{295FB53D-8403-49B5-881D-A6A5D9B146F5}" destId="{A2ACA3CB-635E-4DCB-827F-00E6B59A1065}" srcOrd="1" destOrd="0" parTransId="{4E3D1463-A3C3-41C0-A742-073A115CB4E5}" sibTransId="{55E95D84-C888-4E5C-82F6-E5096FBEE1F4}"/>
    <dgm:cxn modelId="{93CCD3A3-3ADA-47BE-8CC2-9850B351A9DA}" type="presOf" srcId="{743692D5-DF9B-4170-9C42-26C857D28C88}" destId="{7A8CD8FA-8C41-451B-9260-3E67AE01343B}" srcOrd="0" destOrd="0" presId="urn:microsoft.com/office/officeart/2009/3/layout/HorizontalOrganizationChart"/>
    <dgm:cxn modelId="{72CFD7E1-FDC2-4994-8B60-3ADD3A83141C}" srcId="{6393CAF6-E259-4657-8B1E-41A0079BD19C}" destId="{0C981159-00C0-4438-8D37-B9CEBF8F7597}" srcOrd="1" destOrd="0" parTransId="{1BBC1C31-8DC5-4AC6-B11B-47D92BF7DC08}" sibTransId="{5A59456A-6741-4561-A626-841F11F608A1}"/>
    <dgm:cxn modelId="{7F05B052-3B25-4920-9990-AD2D2CBEF164}" type="presParOf" srcId="{4FC61439-894B-40E9-956A-1F2946215104}" destId="{12238295-A5A8-4E75-9B86-A43B429F43CA}" srcOrd="0" destOrd="0" presId="urn:microsoft.com/office/officeart/2009/3/layout/HorizontalOrganizationChart"/>
    <dgm:cxn modelId="{6EFF49CF-4361-4958-93C2-90740D0998FC}" type="presParOf" srcId="{12238295-A5A8-4E75-9B86-A43B429F43CA}" destId="{5D6A9F5A-AD1F-4F0D-B021-466399E80ADD}" srcOrd="0" destOrd="0" presId="urn:microsoft.com/office/officeart/2009/3/layout/HorizontalOrganizationChart"/>
    <dgm:cxn modelId="{285EA3BB-B784-4B40-A039-A96064FC171D}" type="presParOf" srcId="{5D6A9F5A-AD1F-4F0D-B021-466399E80ADD}" destId="{1449F95A-6A2C-40A3-9643-34D65F1E1920}" srcOrd="0" destOrd="0" presId="urn:microsoft.com/office/officeart/2009/3/layout/HorizontalOrganizationChart"/>
    <dgm:cxn modelId="{102ABD05-9E55-43EE-B9C9-CD40A607E733}" type="presParOf" srcId="{5D6A9F5A-AD1F-4F0D-B021-466399E80ADD}" destId="{C1FF2C3D-63CF-47BE-9CAE-1B329146F855}" srcOrd="1" destOrd="0" presId="urn:microsoft.com/office/officeart/2009/3/layout/HorizontalOrganizationChart"/>
    <dgm:cxn modelId="{D63FC5E2-49FC-4416-B3A6-47E9716BC1A2}" type="presParOf" srcId="{12238295-A5A8-4E75-9B86-A43B429F43CA}" destId="{C2C17AF7-993C-448C-A1CB-34026D006658}" srcOrd="1" destOrd="0" presId="urn:microsoft.com/office/officeart/2009/3/layout/HorizontalOrganizationChart"/>
    <dgm:cxn modelId="{28371611-715F-4872-8DF5-687DFA40F300}" type="presParOf" srcId="{C2C17AF7-993C-448C-A1CB-34026D006658}" destId="{4C10F8EE-C2FF-4170-B8F7-B3B5F8DEE16C}" srcOrd="0" destOrd="0" presId="urn:microsoft.com/office/officeart/2009/3/layout/HorizontalOrganizationChart"/>
    <dgm:cxn modelId="{C9FAC1C3-A3DA-496E-B355-62F59771D169}" type="presParOf" srcId="{C2C17AF7-993C-448C-A1CB-34026D006658}" destId="{D72846B7-4565-42FA-BDCE-AF4B523B8186}" srcOrd="1" destOrd="0" presId="urn:microsoft.com/office/officeart/2009/3/layout/HorizontalOrganizationChart"/>
    <dgm:cxn modelId="{C7803705-1FC6-4C51-AE7D-0A57D7D7CDD6}" type="presParOf" srcId="{D72846B7-4565-42FA-BDCE-AF4B523B8186}" destId="{455DC69D-DCC6-4AC9-9ED3-C9CEEAC45CE4}" srcOrd="0" destOrd="0" presId="urn:microsoft.com/office/officeart/2009/3/layout/HorizontalOrganizationChart"/>
    <dgm:cxn modelId="{845EA068-011A-47B6-B23F-27AD2D7B0018}" type="presParOf" srcId="{455DC69D-DCC6-4AC9-9ED3-C9CEEAC45CE4}" destId="{09048DC3-CDE2-4049-8A84-03ECFDAFDC11}" srcOrd="0" destOrd="0" presId="urn:microsoft.com/office/officeart/2009/3/layout/HorizontalOrganizationChart"/>
    <dgm:cxn modelId="{EA6DB5E7-E6A7-4230-A41B-AE386AC26E6A}" type="presParOf" srcId="{455DC69D-DCC6-4AC9-9ED3-C9CEEAC45CE4}" destId="{F6DDEEF8-3995-4AEA-9F1A-823A950AEA90}" srcOrd="1" destOrd="0" presId="urn:microsoft.com/office/officeart/2009/3/layout/HorizontalOrganizationChart"/>
    <dgm:cxn modelId="{A96293BF-5CFD-47C3-83C0-72A27F368BF7}" type="presParOf" srcId="{D72846B7-4565-42FA-BDCE-AF4B523B8186}" destId="{B7E45DDC-784E-4C33-B98A-73DD7E7DB6E2}" srcOrd="1" destOrd="0" presId="urn:microsoft.com/office/officeart/2009/3/layout/HorizontalOrganizationChart"/>
    <dgm:cxn modelId="{FFB1D1E9-5B10-44EF-B7D3-1B29511F3E80}" type="presParOf" srcId="{B7E45DDC-784E-4C33-B98A-73DD7E7DB6E2}" destId="{36FA6FFB-8B35-4FA5-87FF-143BEF59CBB4}" srcOrd="0" destOrd="0" presId="urn:microsoft.com/office/officeart/2009/3/layout/HorizontalOrganizationChart"/>
    <dgm:cxn modelId="{FCCC1D46-46D0-4E75-9862-6D35FB5D9F26}" type="presParOf" srcId="{B7E45DDC-784E-4C33-B98A-73DD7E7DB6E2}" destId="{04A2635C-A313-4952-928B-CC71EAD0402E}" srcOrd="1" destOrd="0" presId="urn:microsoft.com/office/officeart/2009/3/layout/HorizontalOrganizationChart"/>
    <dgm:cxn modelId="{06B9C448-71DD-421C-93F0-C2AFEA2B71DC}" type="presParOf" srcId="{04A2635C-A313-4952-928B-CC71EAD0402E}" destId="{9FE073AE-2D41-458F-967A-5CA9525E288B}" srcOrd="0" destOrd="0" presId="urn:microsoft.com/office/officeart/2009/3/layout/HorizontalOrganizationChart"/>
    <dgm:cxn modelId="{B13A663D-340E-489F-9698-32B0626FFD49}" type="presParOf" srcId="{9FE073AE-2D41-458F-967A-5CA9525E288B}" destId="{45E97482-A3B9-4CB3-98DF-AE51D2BB9AD8}" srcOrd="0" destOrd="0" presId="urn:microsoft.com/office/officeart/2009/3/layout/HorizontalOrganizationChart"/>
    <dgm:cxn modelId="{79F1F142-525A-4DBA-BA82-4699AB03B895}" type="presParOf" srcId="{9FE073AE-2D41-458F-967A-5CA9525E288B}" destId="{F862A838-7034-426D-AB96-6D93E44ECE9E}" srcOrd="1" destOrd="0" presId="urn:microsoft.com/office/officeart/2009/3/layout/HorizontalOrganizationChart"/>
    <dgm:cxn modelId="{CFD62080-ADD8-46DF-9C4A-CB521F7A5807}" type="presParOf" srcId="{04A2635C-A313-4952-928B-CC71EAD0402E}" destId="{9CE73848-6100-4B6F-A2AC-D683408138BD}" srcOrd="1" destOrd="0" presId="urn:microsoft.com/office/officeart/2009/3/layout/HorizontalOrganizationChart"/>
    <dgm:cxn modelId="{5ABDBECD-8EEE-4AAE-9809-5B4E77707778}" type="presParOf" srcId="{04A2635C-A313-4952-928B-CC71EAD0402E}" destId="{98E1BA07-2A61-4AA0-9E15-4869E2BB8603}" srcOrd="2" destOrd="0" presId="urn:microsoft.com/office/officeart/2009/3/layout/HorizontalOrganizationChart"/>
    <dgm:cxn modelId="{BA21E681-EFF2-45C5-BDDF-52A1E7D93818}" type="presParOf" srcId="{B7E45DDC-784E-4C33-B98A-73DD7E7DB6E2}" destId="{CE24B37B-3513-4179-9632-E32D3A95120D}" srcOrd="2" destOrd="0" presId="urn:microsoft.com/office/officeart/2009/3/layout/HorizontalOrganizationChart"/>
    <dgm:cxn modelId="{AB00632E-EAF8-4943-B5F6-5352420D2094}" type="presParOf" srcId="{B7E45DDC-784E-4C33-B98A-73DD7E7DB6E2}" destId="{47860820-8C7E-4141-84D5-F01EF4D3F2B0}" srcOrd="3" destOrd="0" presId="urn:microsoft.com/office/officeart/2009/3/layout/HorizontalOrganizationChart"/>
    <dgm:cxn modelId="{8CCD5B1F-2811-45AD-ABEE-56902DCE73EA}" type="presParOf" srcId="{47860820-8C7E-4141-84D5-F01EF4D3F2B0}" destId="{F1DB65B2-33AA-41F8-BC2A-5032D1D4B2AD}" srcOrd="0" destOrd="0" presId="urn:microsoft.com/office/officeart/2009/3/layout/HorizontalOrganizationChart"/>
    <dgm:cxn modelId="{6C48979C-D50B-4DB5-963A-27DF01889716}" type="presParOf" srcId="{F1DB65B2-33AA-41F8-BC2A-5032D1D4B2AD}" destId="{12CF6A5D-5BF7-4397-83FD-A37A3F6E372D}" srcOrd="0" destOrd="0" presId="urn:microsoft.com/office/officeart/2009/3/layout/HorizontalOrganizationChart"/>
    <dgm:cxn modelId="{BE1F40D2-BD9E-422F-BC88-42FE1180EC8E}" type="presParOf" srcId="{F1DB65B2-33AA-41F8-BC2A-5032D1D4B2AD}" destId="{53F035BD-7B20-470E-8B7F-AA2F527931FD}" srcOrd="1" destOrd="0" presId="urn:microsoft.com/office/officeart/2009/3/layout/HorizontalOrganizationChart"/>
    <dgm:cxn modelId="{2D28BA20-DFF7-4A15-803A-B48AA6F38BAC}" type="presParOf" srcId="{47860820-8C7E-4141-84D5-F01EF4D3F2B0}" destId="{937635F4-A1F8-42E2-A5EC-40143DD134B3}" srcOrd="1" destOrd="0" presId="urn:microsoft.com/office/officeart/2009/3/layout/HorizontalOrganizationChart"/>
    <dgm:cxn modelId="{DC91C937-7A12-43BC-9ABD-306931885096}" type="presParOf" srcId="{47860820-8C7E-4141-84D5-F01EF4D3F2B0}" destId="{6B4076D1-C51F-4D4A-9371-6538A9467363}" srcOrd="2" destOrd="0" presId="urn:microsoft.com/office/officeart/2009/3/layout/HorizontalOrganizationChart"/>
    <dgm:cxn modelId="{790CDA11-8C68-4ECF-B82C-EA0F2CE9C797}" type="presParOf" srcId="{D72846B7-4565-42FA-BDCE-AF4B523B8186}" destId="{30B72B3C-F988-46D5-90C9-0F9E896111B0}" srcOrd="2" destOrd="0" presId="urn:microsoft.com/office/officeart/2009/3/layout/HorizontalOrganizationChart"/>
    <dgm:cxn modelId="{D7A29387-1D27-42F0-9FA9-CB50C3E75765}" type="presParOf" srcId="{C2C17AF7-993C-448C-A1CB-34026D006658}" destId="{E2F74947-306A-4756-9069-8F3CC182BC71}" srcOrd="2" destOrd="0" presId="urn:microsoft.com/office/officeart/2009/3/layout/HorizontalOrganizationChart"/>
    <dgm:cxn modelId="{4661F079-5E80-4BD3-B723-A2BC255D17C7}" type="presParOf" srcId="{C2C17AF7-993C-448C-A1CB-34026D006658}" destId="{5F3678AC-6511-459E-BCC4-D22FEF202045}" srcOrd="3" destOrd="0" presId="urn:microsoft.com/office/officeart/2009/3/layout/HorizontalOrganizationChart"/>
    <dgm:cxn modelId="{24EEED86-2684-49AA-94C2-5007050071F6}" type="presParOf" srcId="{5F3678AC-6511-459E-BCC4-D22FEF202045}" destId="{97AFA3EE-7345-426A-BFBB-BD7A5E2EEFF9}" srcOrd="0" destOrd="0" presId="urn:microsoft.com/office/officeart/2009/3/layout/HorizontalOrganizationChart"/>
    <dgm:cxn modelId="{E5B5C11A-87D0-4FAA-8782-68B89D83666A}" type="presParOf" srcId="{97AFA3EE-7345-426A-BFBB-BD7A5E2EEFF9}" destId="{F5D5E012-D1BB-4C9A-8496-B05D815C878B}" srcOrd="0" destOrd="0" presId="urn:microsoft.com/office/officeart/2009/3/layout/HorizontalOrganizationChart"/>
    <dgm:cxn modelId="{964360B9-F827-4757-B85F-4674B4D330F1}" type="presParOf" srcId="{97AFA3EE-7345-426A-BFBB-BD7A5E2EEFF9}" destId="{8AB3D5CD-3B94-4F78-A0D2-F4CFF589DBC3}" srcOrd="1" destOrd="0" presId="urn:microsoft.com/office/officeart/2009/3/layout/HorizontalOrganizationChart"/>
    <dgm:cxn modelId="{510F1DF0-EC2A-4D8C-8B0F-3132A4DEA96A}" type="presParOf" srcId="{5F3678AC-6511-459E-BCC4-D22FEF202045}" destId="{AC70769E-EED3-4F92-85A4-E2C49E5DD73D}" srcOrd="1" destOrd="0" presId="urn:microsoft.com/office/officeart/2009/3/layout/HorizontalOrganizationChart"/>
    <dgm:cxn modelId="{813A00B4-518E-4259-BCB7-43D900D57626}" type="presParOf" srcId="{AC70769E-EED3-4F92-85A4-E2C49E5DD73D}" destId="{1D935E30-7B97-4ED9-8C68-D34B38BA5EAB}" srcOrd="0" destOrd="0" presId="urn:microsoft.com/office/officeart/2009/3/layout/HorizontalOrganizationChart"/>
    <dgm:cxn modelId="{B3993FD2-EF0A-4719-8483-7ECF085AA5CA}" type="presParOf" srcId="{AC70769E-EED3-4F92-85A4-E2C49E5DD73D}" destId="{639DC855-7B8B-4381-97F1-ADB411253D62}" srcOrd="1" destOrd="0" presId="urn:microsoft.com/office/officeart/2009/3/layout/HorizontalOrganizationChart"/>
    <dgm:cxn modelId="{8C8B3F89-A59D-498E-BB6F-CF21D6AF353C}" type="presParOf" srcId="{639DC855-7B8B-4381-97F1-ADB411253D62}" destId="{44E03E58-F6B5-4A7D-BCDF-23D5F8303075}" srcOrd="0" destOrd="0" presId="urn:microsoft.com/office/officeart/2009/3/layout/HorizontalOrganizationChart"/>
    <dgm:cxn modelId="{22D907A7-BFBB-4A69-84C4-85AE82124242}" type="presParOf" srcId="{44E03E58-F6B5-4A7D-BCDF-23D5F8303075}" destId="{F7A7CFB2-120D-4E55-AB38-95A4E7EA2A4A}" srcOrd="0" destOrd="0" presId="urn:microsoft.com/office/officeart/2009/3/layout/HorizontalOrganizationChart"/>
    <dgm:cxn modelId="{4FA8B934-4417-4F83-941C-BCF54F1A6952}" type="presParOf" srcId="{44E03E58-F6B5-4A7D-BCDF-23D5F8303075}" destId="{004BDA78-CA7A-49F2-8D2C-667F09969F94}" srcOrd="1" destOrd="0" presId="urn:microsoft.com/office/officeart/2009/3/layout/HorizontalOrganizationChart"/>
    <dgm:cxn modelId="{7A395DFE-81F4-4914-98EC-D887C29D2113}" type="presParOf" srcId="{639DC855-7B8B-4381-97F1-ADB411253D62}" destId="{4497C109-018E-4A1D-9F92-C981EE779F63}" srcOrd="1" destOrd="0" presId="urn:microsoft.com/office/officeart/2009/3/layout/HorizontalOrganizationChart"/>
    <dgm:cxn modelId="{7477C6F8-147E-48FC-9320-B9866358F404}" type="presParOf" srcId="{639DC855-7B8B-4381-97F1-ADB411253D62}" destId="{1BAE00B3-1846-4483-9C5D-FF4126D59D2D}" srcOrd="2" destOrd="0" presId="urn:microsoft.com/office/officeart/2009/3/layout/HorizontalOrganizationChart"/>
    <dgm:cxn modelId="{DE6A33AA-2AF7-4B3E-886B-A97877C43EDD}" type="presParOf" srcId="{AC70769E-EED3-4F92-85A4-E2C49E5DD73D}" destId="{726D028E-BCBF-4449-A783-E687020501D6}" srcOrd="2" destOrd="0" presId="urn:microsoft.com/office/officeart/2009/3/layout/HorizontalOrganizationChart"/>
    <dgm:cxn modelId="{4B49E399-3CBE-43C4-9AED-E0FDC1A257F8}" type="presParOf" srcId="{AC70769E-EED3-4F92-85A4-E2C49E5DD73D}" destId="{3320E3FC-D016-4DE4-9F55-8792B3F41440}" srcOrd="3" destOrd="0" presId="urn:microsoft.com/office/officeart/2009/3/layout/HorizontalOrganizationChart"/>
    <dgm:cxn modelId="{33F0161A-93DB-42CA-BBFC-345527A86047}" type="presParOf" srcId="{3320E3FC-D016-4DE4-9F55-8792B3F41440}" destId="{88B29BFF-28C2-41AB-B6CC-431E577AE603}" srcOrd="0" destOrd="0" presId="urn:microsoft.com/office/officeart/2009/3/layout/HorizontalOrganizationChart"/>
    <dgm:cxn modelId="{4FBC4346-0DF0-4C66-A49A-2FF8BFBA4919}" type="presParOf" srcId="{88B29BFF-28C2-41AB-B6CC-431E577AE603}" destId="{7A8CD8FA-8C41-451B-9260-3E67AE01343B}" srcOrd="0" destOrd="0" presId="urn:microsoft.com/office/officeart/2009/3/layout/HorizontalOrganizationChart"/>
    <dgm:cxn modelId="{A015BD4B-8512-466D-98C9-AD5859BAA77D}" type="presParOf" srcId="{88B29BFF-28C2-41AB-B6CC-431E577AE603}" destId="{2E20F1D3-063C-4EE8-B5AE-1414005EEFAB}" srcOrd="1" destOrd="0" presId="urn:microsoft.com/office/officeart/2009/3/layout/HorizontalOrganizationChart"/>
    <dgm:cxn modelId="{EBDD4694-260C-4876-BF51-20B728CC7155}" type="presParOf" srcId="{3320E3FC-D016-4DE4-9F55-8792B3F41440}" destId="{7D161B8B-213D-4934-97DC-4C7EC8F9F2F4}" srcOrd="1" destOrd="0" presId="urn:microsoft.com/office/officeart/2009/3/layout/HorizontalOrganizationChart"/>
    <dgm:cxn modelId="{155A5A55-3398-412D-A8A5-75B5DDB92775}" type="presParOf" srcId="{3320E3FC-D016-4DE4-9F55-8792B3F41440}" destId="{C158D993-AFD1-4507-96AC-693379C5DE2E}" srcOrd="2" destOrd="0" presId="urn:microsoft.com/office/officeart/2009/3/layout/HorizontalOrganizationChart"/>
    <dgm:cxn modelId="{FA992B90-A7BA-4B98-AE1F-36B1CDB477DC}" type="presParOf" srcId="{5F3678AC-6511-459E-BCC4-D22FEF202045}" destId="{D7EB2BA9-361A-4815-9118-CDEF2ACDEF25}" srcOrd="2" destOrd="0" presId="urn:microsoft.com/office/officeart/2009/3/layout/HorizontalOrganizationChart"/>
    <dgm:cxn modelId="{1944C380-425C-489F-BE27-1AC07B9062F3}" type="presParOf" srcId="{12238295-A5A8-4E75-9B86-A43B429F43CA}" destId="{362E749D-CFC2-447D-A32C-4CC1F48A9F80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DEF00-D571-40BE-8297-EA6D3884E0AC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E79DCC-CB5C-406E-9953-40A230990D68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0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Всего повышены в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0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профессии/ должности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1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492 человека</a:t>
          </a:r>
          <a:endParaRPr lang="ru-RU" sz="1100" b="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8F93ABF-F460-4C82-BB59-83DC677353B3}" type="parTrans" cxnId="{6AC38EAA-0FAB-42B4-AB0B-5615BD8E519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E34C4DE-21F1-4437-9097-2C7EB03DB6B5}" type="sibTrans" cxnId="{6AC38EAA-0FAB-42B4-AB0B-5615BD8E519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666448E-622A-4F5C-8DAA-3419E7C911D6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0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Перевод специалистов в руководители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1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62 человека</a:t>
          </a:r>
          <a:endParaRPr lang="ru-RU" sz="1100" b="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0D082CA-6A64-4714-A071-521C91053B4E}" type="parTrans" cxnId="{7EA24844-B883-484D-84B3-D2F3CF40F9D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455EE21-3F23-4373-8F37-58693406CD0F}" type="sibTrans" cxnId="{7EA24844-B883-484D-84B3-D2F3CF40F9D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C1CD8DC-1752-4CF1-9555-86455A69EEB5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0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категории специалистам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1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102 человека</a:t>
          </a:r>
          <a:endParaRPr lang="ru-RU" sz="1100" b="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501A369-7864-4E4F-AF11-6218E19E59E2}" type="parTrans" cxnId="{5631935F-3D05-4209-A40B-BF02EB998FE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A2D599F-2C87-46A5-AEA3-28A10DDB5928}" type="sibTrans" cxnId="{5631935F-3D05-4209-A40B-BF02EB998FE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3EB15FC-C798-41B8-8929-AA58E4B91DA1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0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разряда рабочим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1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277 человек</a:t>
          </a:r>
          <a:endParaRPr lang="ru-RU" sz="1100" b="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CB8B5B5-0353-46B7-97ED-EADEFE521270}" type="parTrans" cxnId="{AA70F903-C131-46C8-AD3B-AF848AC8E3E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B3322DB-613D-4E9C-8FEF-B0763B25AD05}" type="sibTrans" cxnId="{AA70F903-C131-46C8-AD3B-AF848AC8E3E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3421C0F-61F7-4CF6-964C-52AA88D852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0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Переведено рабочих в мастера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1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51 человек</a:t>
          </a:r>
          <a:endParaRPr lang="ru-RU" sz="1100" b="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9C5BE9E-0BF7-49E6-91BA-810341787302}" type="parTrans" cxnId="{AF646E92-5A70-4F29-9A95-67C0608D950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029E189-7C65-46D7-8E33-729A73409E33}" type="sibTrans" cxnId="{AF646E92-5A70-4F29-9A95-67C0608D950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0C10F9F-DB74-4F50-BCAF-3AB92E79D64E}" type="pres">
      <dgm:prSet presAssocID="{10EDEF00-D571-40BE-8297-EA6D3884E0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AB0034-DFA5-4B20-A2DD-605F277F94B7}" type="pres">
      <dgm:prSet presAssocID="{D4E79DCC-CB5C-406E-9953-40A230990D68}" presName="hierRoot1" presStyleCnt="0">
        <dgm:presLayoutVars>
          <dgm:hierBranch val="init"/>
        </dgm:presLayoutVars>
      </dgm:prSet>
      <dgm:spPr/>
    </dgm:pt>
    <dgm:pt modelId="{F26FCC4E-3538-4557-838E-35EC40605E41}" type="pres">
      <dgm:prSet presAssocID="{D4E79DCC-CB5C-406E-9953-40A230990D68}" presName="rootComposite1" presStyleCnt="0"/>
      <dgm:spPr/>
    </dgm:pt>
    <dgm:pt modelId="{74C5421C-DAF0-4533-8B50-E0BF3D43B570}" type="pres">
      <dgm:prSet presAssocID="{D4E79DCC-CB5C-406E-9953-40A230990D68}" presName="rootText1" presStyleLbl="node0" presStyleIdx="0" presStyleCnt="1" custScaleX="122869" custScaleY="2418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B50546-E595-406E-8B90-BC4345040B73}" type="pres">
      <dgm:prSet presAssocID="{D4E79DCC-CB5C-406E-9953-40A230990D6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C5DF40B-3136-4CDB-A372-29DA2D466D16}" type="pres">
      <dgm:prSet presAssocID="{D4E79DCC-CB5C-406E-9953-40A230990D68}" presName="hierChild2" presStyleCnt="0"/>
      <dgm:spPr/>
    </dgm:pt>
    <dgm:pt modelId="{F468202E-2631-443F-98F5-80CBBFAFF756}" type="pres">
      <dgm:prSet presAssocID="{50D082CA-6A64-4714-A071-521C91053B4E}" presName="Name64" presStyleLbl="parChTrans1D2" presStyleIdx="0" presStyleCnt="4"/>
      <dgm:spPr/>
      <dgm:t>
        <a:bodyPr/>
        <a:lstStyle/>
        <a:p>
          <a:endParaRPr lang="ru-RU"/>
        </a:p>
      </dgm:t>
    </dgm:pt>
    <dgm:pt modelId="{A78774E5-1B54-48DC-ACCB-91D9AD09F863}" type="pres">
      <dgm:prSet presAssocID="{C666448E-622A-4F5C-8DAA-3419E7C911D6}" presName="hierRoot2" presStyleCnt="0">
        <dgm:presLayoutVars>
          <dgm:hierBranch val="init"/>
        </dgm:presLayoutVars>
      </dgm:prSet>
      <dgm:spPr/>
    </dgm:pt>
    <dgm:pt modelId="{7BF87EBB-1CAF-46C3-B80A-03956B7BB14D}" type="pres">
      <dgm:prSet presAssocID="{C666448E-622A-4F5C-8DAA-3419E7C911D6}" presName="rootComposite" presStyleCnt="0"/>
      <dgm:spPr/>
    </dgm:pt>
    <dgm:pt modelId="{B753CDF6-ABA0-4C91-BD07-2784B935A402}" type="pres">
      <dgm:prSet presAssocID="{C666448E-622A-4F5C-8DAA-3419E7C911D6}" presName="rootText" presStyleLbl="node2" presStyleIdx="0" presStyleCnt="4" custScaleY="1629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EF60A0-DBAA-48A5-BCC0-63B1A11CCFE9}" type="pres">
      <dgm:prSet presAssocID="{C666448E-622A-4F5C-8DAA-3419E7C911D6}" presName="rootConnector" presStyleLbl="node2" presStyleIdx="0" presStyleCnt="4"/>
      <dgm:spPr/>
      <dgm:t>
        <a:bodyPr/>
        <a:lstStyle/>
        <a:p>
          <a:endParaRPr lang="ru-RU"/>
        </a:p>
      </dgm:t>
    </dgm:pt>
    <dgm:pt modelId="{1F46FF5F-E1F3-48F3-A17C-357047A85DAD}" type="pres">
      <dgm:prSet presAssocID="{C666448E-622A-4F5C-8DAA-3419E7C911D6}" presName="hierChild4" presStyleCnt="0"/>
      <dgm:spPr/>
    </dgm:pt>
    <dgm:pt modelId="{A865E432-6B01-4F4A-B5EE-670FC9C693C0}" type="pres">
      <dgm:prSet presAssocID="{C666448E-622A-4F5C-8DAA-3419E7C911D6}" presName="hierChild5" presStyleCnt="0"/>
      <dgm:spPr/>
    </dgm:pt>
    <dgm:pt modelId="{638043EF-9F93-44C4-A059-C3AFF9F56ECF}" type="pres">
      <dgm:prSet presAssocID="{C501A369-7864-4E4F-AF11-6218E19E59E2}" presName="Name64" presStyleLbl="parChTrans1D2" presStyleIdx="1" presStyleCnt="4"/>
      <dgm:spPr/>
      <dgm:t>
        <a:bodyPr/>
        <a:lstStyle/>
        <a:p>
          <a:endParaRPr lang="ru-RU"/>
        </a:p>
      </dgm:t>
    </dgm:pt>
    <dgm:pt modelId="{E19B2794-8B41-4D6C-BCDF-E745C115A08E}" type="pres">
      <dgm:prSet presAssocID="{0C1CD8DC-1752-4CF1-9555-86455A69EEB5}" presName="hierRoot2" presStyleCnt="0">
        <dgm:presLayoutVars>
          <dgm:hierBranch val="init"/>
        </dgm:presLayoutVars>
      </dgm:prSet>
      <dgm:spPr/>
    </dgm:pt>
    <dgm:pt modelId="{C75A0E56-808C-4D18-A787-21C46EBD2B05}" type="pres">
      <dgm:prSet presAssocID="{0C1CD8DC-1752-4CF1-9555-86455A69EEB5}" presName="rootComposite" presStyleCnt="0"/>
      <dgm:spPr/>
    </dgm:pt>
    <dgm:pt modelId="{65D7EEF2-239A-4232-AB88-DFE3F5EE52CE}" type="pres">
      <dgm:prSet presAssocID="{0C1CD8DC-1752-4CF1-9555-86455A69EEB5}" presName="rootText" presStyleLbl="node2" presStyleIdx="1" presStyleCnt="4" custScaleY="1556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08F990-2081-4306-913E-6BE52F31388E}" type="pres">
      <dgm:prSet presAssocID="{0C1CD8DC-1752-4CF1-9555-86455A69EEB5}" presName="rootConnector" presStyleLbl="node2" presStyleIdx="1" presStyleCnt="4"/>
      <dgm:spPr/>
      <dgm:t>
        <a:bodyPr/>
        <a:lstStyle/>
        <a:p>
          <a:endParaRPr lang="ru-RU"/>
        </a:p>
      </dgm:t>
    </dgm:pt>
    <dgm:pt modelId="{24B9B8C4-AFB3-4BE4-AD00-E0FBCC82D880}" type="pres">
      <dgm:prSet presAssocID="{0C1CD8DC-1752-4CF1-9555-86455A69EEB5}" presName="hierChild4" presStyleCnt="0"/>
      <dgm:spPr/>
    </dgm:pt>
    <dgm:pt modelId="{DCD91423-290F-4DD0-8316-08D5E2976619}" type="pres">
      <dgm:prSet presAssocID="{0C1CD8DC-1752-4CF1-9555-86455A69EEB5}" presName="hierChild5" presStyleCnt="0"/>
      <dgm:spPr/>
    </dgm:pt>
    <dgm:pt modelId="{D4089BC6-43C2-49CF-9E4D-89A6BCD8D09F}" type="pres">
      <dgm:prSet presAssocID="{6CB8B5B5-0353-46B7-97ED-EADEFE521270}" presName="Name64" presStyleLbl="parChTrans1D2" presStyleIdx="2" presStyleCnt="4"/>
      <dgm:spPr/>
      <dgm:t>
        <a:bodyPr/>
        <a:lstStyle/>
        <a:p>
          <a:endParaRPr lang="ru-RU"/>
        </a:p>
      </dgm:t>
    </dgm:pt>
    <dgm:pt modelId="{A33E2511-081C-41B8-9AF4-EEC8D4C5480A}" type="pres">
      <dgm:prSet presAssocID="{C3EB15FC-C798-41B8-8929-AA58E4B91DA1}" presName="hierRoot2" presStyleCnt="0">
        <dgm:presLayoutVars>
          <dgm:hierBranch val="init"/>
        </dgm:presLayoutVars>
      </dgm:prSet>
      <dgm:spPr/>
    </dgm:pt>
    <dgm:pt modelId="{EC9D2A24-3DE5-4D82-917C-BC5C6F7C7AE4}" type="pres">
      <dgm:prSet presAssocID="{C3EB15FC-C798-41B8-8929-AA58E4B91DA1}" presName="rootComposite" presStyleCnt="0"/>
      <dgm:spPr/>
    </dgm:pt>
    <dgm:pt modelId="{67835E57-B98E-49B5-8B21-BF8C4DC667DD}" type="pres">
      <dgm:prSet presAssocID="{C3EB15FC-C798-41B8-8929-AA58E4B91DA1}" presName="rootText" presStyleLbl="node2" presStyleIdx="2" presStyleCnt="4" custScaleY="1410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F68D96-D023-4D8B-9C55-190B2C4DAC25}" type="pres">
      <dgm:prSet presAssocID="{C3EB15FC-C798-41B8-8929-AA58E4B91DA1}" presName="rootConnector" presStyleLbl="node2" presStyleIdx="2" presStyleCnt="4"/>
      <dgm:spPr/>
      <dgm:t>
        <a:bodyPr/>
        <a:lstStyle/>
        <a:p>
          <a:endParaRPr lang="ru-RU"/>
        </a:p>
      </dgm:t>
    </dgm:pt>
    <dgm:pt modelId="{A92209BC-1D7D-40BD-9F71-016070FBD8FE}" type="pres">
      <dgm:prSet presAssocID="{C3EB15FC-C798-41B8-8929-AA58E4B91DA1}" presName="hierChild4" presStyleCnt="0"/>
      <dgm:spPr/>
    </dgm:pt>
    <dgm:pt modelId="{6EF06F33-BD6D-4539-AAF3-5821D4F01D67}" type="pres">
      <dgm:prSet presAssocID="{C3EB15FC-C798-41B8-8929-AA58E4B91DA1}" presName="hierChild5" presStyleCnt="0"/>
      <dgm:spPr/>
    </dgm:pt>
    <dgm:pt modelId="{D4CF44D2-8660-4276-9EF1-1EB740F250A9}" type="pres">
      <dgm:prSet presAssocID="{59C5BE9E-0BF7-49E6-91BA-810341787302}" presName="Name64" presStyleLbl="parChTrans1D2" presStyleIdx="3" presStyleCnt="4"/>
      <dgm:spPr/>
      <dgm:t>
        <a:bodyPr/>
        <a:lstStyle/>
        <a:p>
          <a:endParaRPr lang="ru-RU"/>
        </a:p>
      </dgm:t>
    </dgm:pt>
    <dgm:pt modelId="{43EDF32D-9240-4CB6-9674-86B6E10732D0}" type="pres">
      <dgm:prSet presAssocID="{E3421C0F-61F7-4CF6-964C-52AA88D852C3}" presName="hierRoot2" presStyleCnt="0">
        <dgm:presLayoutVars>
          <dgm:hierBranch val="init"/>
        </dgm:presLayoutVars>
      </dgm:prSet>
      <dgm:spPr/>
    </dgm:pt>
    <dgm:pt modelId="{D916FE91-F211-4AEE-BB33-5CEE7D9E9165}" type="pres">
      <dgm:prSet presAssocID="{E3421C0F-61F7-4CF6-964C-52AA88D852C3}" presName="rootComposite" presStyleCnt="0"/>
      <dgm:spPr/>
    </dgm:pt>
    <dgm:pt modelId="{C131AB62-4C6B-4FDD-BD95-8E40004ACBE6}" type="pres">
      <dgm:prSet presAssocID="{E3421C0F-61F7-4CF6-964C-52AA88D852C3}" presName="rootText" presStyleLbl="node2" presStyleIdx="3" presStyleCnt="4" custScaleY="138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4E7E8B-80E0-4AD6-9CBB-98FCFB6A80C8}" type="pres">
      <dgm:prSet presAssocID="{E3421C0F-61F7-4CF6-964C-52AA88D852C3}" presName="rootConnector" presStyleLbl="node2" presStyleIdx="3" presStyleCnt="4"/>
      <dgm:spPr/>
      <dgm:t>
        <a:bodyPr/>
        <a:lstStyle/>
        <a:p>
          <a:endParaRPr lang="ru-RU"/>
        </a:p>
      </dgm:t>
    </dgm:pt>
    <dgm:pt modelId="{EC564ACF-CB45-4A65-A3D4-5D97489B2A89}" type="pres">
      <dgm:prSet presAssocID="{E3421C0F-61F7-4CF6-964C-52AA88D852C3}" presName="hierChild4" presStyleCnt="0"/>
      <dgm:spPr/>
    </dgm:pt>
    <dgm:pt modelId="{43D06D6F-C7E3-492A-9043-FC970D799150}" type="pres">
      <dgm:prSet presAssocID="{E3421C0F-61F7-4CF6-964C-52AA88D852C3}" presName="hierChild5" presStyleCnt="0"/>
      <dgm:spPr/>
    </dgm:pt>
    <dgm:pt modelId="{B2B7E3AE-6F2E-4E78-8489-567D9D8C3FED}" type="pres">
      <dgm:prSet presAssocID="{D4E79DCC-CB5C-406E-9953-40A230990D68}" presName="hierChild3" presStyleCnt="0"/>
      <dgm:spPr/>
    </dgm:pt>
  </dgm:ptLst>
  <dgm:cxnLst>
    <dgm:cxn modelId="{50187040-7FB8-42D4-8C21-8C8D11296048}" type="presOf" srcId="{C501A369-7864-4E4F-AF11-6218E19E59E2}" destId="{638043EF-9F93-44C4-A059-C3AFF9F56ECF}" srcOrd="0" destOrd="0" presId="urn:microsoft.com/office/officeart/2009/3/layout/HorizontalOrganizationChart"/>
    <dgm:cxn modelId="{A5DCC76C-BDE6-45FD-B7B7-DF7A1EF9EF65}" type="presOf" srcId="{59C5BE9E-0BF7-49E6-91BA-810341787302}" destId="{D4CF44D2-8660-4276-9EF1-1EB740F250A9}" srcOrd="0" destOrd="0" presId="urn:microsoft.com/office/officeart/2009/3/layout/HorizontalOrganizationChart"/>
    <dgm:cxn modelId="{6AC38EAA-0FAB-42B4-AB0B-5615BD8E519F}" srcId="{10EDEF00-D571-40BE-8297-EA6D3884E0AC}" destId="{D4E79DCC-CB5C-406E-9953-40A230990D68}" srcOrd="0" destOrd="0" parTransId="{A8F93ABF-F460-4C82-BB59-83DC677353B3}" sibTransId="{EE34C4DE-21F1-4437-9097-2C7EB03DB6B5}"/>
    <dgm:cxn modelId="{5DA202E4-002A-44CE-B503-3114EF4F50FB}" type="presOf" srcId="{D4E79DCC-CB5C-406E-9953-40A230990D68}" destId="{74C5421C-DAF0-4533-8B50-E0BF3D43B570}" srcOrd="0" destOrd="0" presId="urn:microsoft.com/office/officeart/2009/3/layout/HorizontalOrganizationChart"/>
    <dgm:cxn modelId="{BDBBE8AF-A51D-494E-B579-21067B93826A}" type="presOf" srcId="{E3421C0F-61F7-4CF6-964C-52AA88D852C3}" destId="{C131AB62-4C6B-4FDD-BD95-8E40004ACBE6}" srcOrd="0" destOrd="0" presId="urn:microsoft.com/office/officeart/2009/3/layout/HorizontalOrganizationChart"/>
    <dgm:cxn modelId="{93CF1B50-EA04-4E78-A25F-597FAC6AD069}" type="presOf" srcId="{6CB8B5B5-0353-46B7-97ED-EADEFE521270}" destId="{D4089BC6-43C2-49CF-9E4D-89A6BCD8D09F}" srcOrd="0" destOrd="0" presId="urn:microsoft.com/office/officeart/2009/3/layout/HorizontalOrganizationChart"/>
    <dgm:cxn modelId="{5E764346-3DAF-4E8A-A3D4-C74B7BCE66B5}" type="presOf" srcId="{C666448E-622A-4F5C-8DAA-3419E7C911D6}" destId="{7BEF60A0-DBAA-48A5-BCC0-63B1A11CCFE9}" srcOrd="1" destOrd="0" presId="urn:microsoft.com/office/officeart/2009/3/layout/HorizontalOrganizationChart"/>
    <dgm:cxn modelId="{7EA24844-B883-484D-84B3-D2F3CF40F9D4}" srcId="{D4E79DCC-CB5C-406E-9953-40A230990D68}" destId="{C666448E-622A-4F5C-8DAA-3419E7C911D6}" srcOrd="0" destOrd="0" parTransId="{50D082CA-6A64-4714-A071-521C91053B4E}" sibTransId="{9455EE21-3F23-4373-8F37-58693406CD0F}"/>
    <dgm:cxn modelId="{AA70F903-C131-46C8-AD3B-AF848AC8E3E9}" srcId="{D4E79DCC-CB5C-406E-9953-40A230990D68}" destId="{C3EB15FC-C798-41B8-8929-AA58E4B91DA1}" srcOrd="2" destOrd="0" parTransId="{6CB8B5B5-0353-46B7-97ED-EADEFE521270}" sibTransId="{FB3322DB-613D-4E9C-8FEF-B0763B25AD05}"/>
    <dgm:cxn modelId="{39926C19-7C39-481C-B233-69E95283425E}" type="presOf" srcId="{C3EB15FC-C798-41B8-8929-AA58E4B91DA1}" destId="{67835E57-B98E-49B5-8B21-BF8C4DC667DD}" srcOrd="0" destOrd="0" presId="urn:microsoft.com/office/officeart/2009/3/layout/HorizontalOrganizationChart"/>
    <dgm:cxn modelId="{81EEB997-324F-4E95-B53D-AD9C8B66B161}" type="presOf" srcId="{C3EB15FC-C798-41B8-8929-AA58E4B91DA1}" destId="{02F68D96-D023-4D8B-9C55-190B2C4DAC25}" srcOrd="1" destOrd="0" presId="urn:microsoft.com/office/officeart/2009/3/layout/HorizontalOrganizationChart"/>
    <dgm:cxn modelId="{5AEE8B84-06E7-4F1C-B8E7-89EAC6E47729}" type="presOf" srcId="{D4E79DCC-CB5C-406E-9953-40A230990D68}" destId="{FFB50546-E595-406E-8B90-BC4345040B73}" srcOrd="1" destOrd="0" presId="urn:microsoft.com/office/officeart/2009/3/layout/HorizontalOrganizationChart"/>
    <dgm:cxn modelId="{C1B42EB1-B4BE-4532-9DEB-177B875408B2}" type="presOf" srcId="{10EDEF00-D571-40BE-8297-EA6D3884E0AC}" destId="{20C10F9F-DB74-4F50-BCAF-3AB92E79D64E}" srcOrd="0" destOrd="0" presId="urn:microsoft.com/office/officeart/2009/3/layout/HorizontalOrganizationChart"/>
    <dgm:cxn modelId="{3AB08EC9-4CD1-42DC-B3C8-7DA7E8695804}" type="presOf" srcId="{50D082CA-6A64-4714-A071-521C91053B4E}" destId="{F468202E-2631-443F-98F5-80CBBFAFF756}" srcOrd="0" destOrd="0" presId="urn:microsoft.com/office/officeart/2009/3/layout/HorizontalOrganizationChart"/>
    <dgm:cxn modelId="{CA1E3486-BDB9-4998-B13F-2E6EB11D7D6E}" type="presOf" srcId="{0C1CD8DC-1752-4CF1-9555-86455A69EEB5}" destId="{F408F990-2081-4306-913E-6BE52F31388E}" srcOrd="1" destOrd="0" presId="urn:microsoft.com/office/officeart/2009/3/layout/HorizontalOrganizationChart"/>
    <dgm:cxn modelId="{5631935F-3D05-4209-A40B-BF02EB998FE8}" srcId="{D4E79DCC-CB5C-406E-9953-40A230990D68}" destId="{0C1CD8DC-1752-4CF1-9555-86455A69EEB5}" srcOrd="1" destOrd="0" parTransId="{C501A369-7864-4E4F-AF11-6218E19E59E2}" sibTransId="{9A2D599F-2C87-46A5-AEA3-28A10DDB5928}"/>
    <dgm:cxn modelId="{864E6EF3-9E8C-4270-A5E4-F853DB6A6B5A}" type="presOf" srcId="{E3421C0F-61F7-4CF6-964C-52AA88D852C3}" destId="{604E7E8B-80E0-4AD6-9CBB-98FCFB6A80C8}" srcOrd="1" destOrd="0" presId="urn:microsoft.com/office/officeart/2009/3/layout/HorizontalOrganizationChart"/>
    <dgm:cxn modelId="{B0EB3D54-AA3F-439B-9BF1-3EDAC4D09C08}" type="presOf" srcId="{C666448E-622A-4F5C-8DAA-3419E7C911D6}" destId="{B753CDF6-ABA0-4C91-BD07-2784B935A402}" srcOrd="0" destOrd="0" presId="urn:microsoft.com/office/officeart/2009/3/layout/HorizontalOrganizationChart"/>
    <dgm:cxn modelId="{AF646E92-5A70-4F29-9A95-67C0608D950C}" srcId="{D4E79DCC-CB5C-406E-9953-40A230990D68}" destId="{E3421C0F-61F7-4CF6-964C-52AA88D852C3}" srcOrd="3" destOrd="0" parTransId="{59C5BE9E-0BF7-49E6-91BA-810341787302}" sibTransId="{D029E189-7C65-46D7-8E33-729A73409E33}"/>
    <dgm:cxn modelId="{C9EB90FC-E6FA-4057-968E-316B4DD68743}" type="presOf" srcId="{0C1CD8DC-1752-4CF1-9555-86455A69EEB5}" destId="{65D7EEF2-239A-4232-AB88-DFE3F5EE52CE}" srcOrd="0" destOrd="0" presId="urn:microsoft.com/office/officeart/2009/3/layout/HorizontalOrganizationChart"/>
    <dgm:cxn modelId="{006F7675-3CCE-4661-AC3E-9CF30F2FAF07}" type="presParOf" srcId="{20C10F9F-DB74-4F50-BCAF-3AB92E79D64E}" destId="{7AAB0034-DFA5-4B20-A2DD-605F277F94B7}" srcOrd="0" destOrd="0" presId="urn:microsoft.com/office/officeart/2009/3/layout/HorizontalOrganizationChart"/>
    <dgm:cxn modelId="{AAFCD01F-604A-46D6-B303-4EA64518C4DB}" type="presParOf" srcId="{7AAB0034-DFA5-4B20-A2DD-605F277F94B7}" destId="{F26FCC4E-3538-4557-838E-35EC40605E41}" srcOrd="0" destOrd="0" presId="urn:microsoft.com/office/officeart/2009/3/layout/HorizontalOrganizationChart"/>
    <dgm:cxn modelId="{399A5280-B79D-46D9-98DC-BA6E17EDA0F2}" type="presParOf" srcId="{F26FCC4E-3538-4557-838E-35EC40605E41}" destId="{74C5421C-DAF0-4533-8B50-E0BF3D43B570}" srcOrd="0" destOrd="0" presId="urn:microsoft.com/office/officeart/2009/3/layout/HorizontalOrganizationChart"/>
    <dgm:cxn modelId="{F875539C-027C-4B04-AD58-6210410E8A7E}" type="presParOf" srcId="{F26FCC4E-3538-4557-838E-35EC40605E41}" destId="{FFB50546-E595-406E-8B90-BC4345040B73}" srcOrd="1" destOrd="0" presId="urn:microsoft.com/office/officeart/2009/3/layout/HorizontalOrganizationChart"/>
    <dgm:cxn modelId="{9357B5B0-E018-4BD1-848B-40B016A52A5F}" type="presParOf" srcId="{7AAB0034-DFA5-4B20-A2DD-605F277F94B7}" destId="{BC5DF40B-3136-4CDB-A372-29DA2D466D16}" srcOrd="1" destOrd="0" presId="urn:microsoft.com/office/officeart/2009/3/layout/HorizontalOrganizationChart"/>
    <dgm:cxn modelId="{EA911A61-F2B6-46DF-8D4F-A2D877B575F2}" type="presParOf" srcId="{BC5DF40B-3136-4CDB-A372-29DA2D466D16}" destId="{F468202E-2631-443F-98F5-80CBBFAFF756}" srcOrd="0" destOrd="0" presId="urn:microsoft.com/office/officeart/2009/3/layout/HorizontalOrganizationChart"/>
    <dgm:cxn modelId="{FF7EA660-1CD9-48C6-9896-4483F2D88D84}" type="presParOf" srcId="{BC5DF40B-3136-4CDB-A372-29DA2D466D16}" destId="{A78774E5-1B54-48DC-ACCB-91D9AD09F863}" srcOrd="1" destOrd="0" presId="urn:microsoft.com/office/officeart/2009/3/layout/HorizontalOrganizationChart"/>
    <dgm:cxn modelId="{F6068288-738F-4DDF-BA04-2AF410569454}" type="presParOf" srcId="{A78774E5-1B54-48DC-ACCB-91D9AD09F863}" destId="{7BF87EBB-1CAF-46C3-B80A-03956B7BB14D}" srcOrd="0" destOrd="0" presId="urn:microsoft.com/office/officeart/2009/3/layout/HorizontalOrganizationChart"/>
    <dgm:cxn modelId="{3A77F244-8568-49E8-A948-5E2F46EE44D2}" type="presParOf" srcId="{7BF87EBB-1CAF-46C3-B80A-03956B7BB14D}" destId="{B753CDF6-ABA0-4C91-BD07-2784B935A402}" srcOrd="0" destOrd="0" presId="urn:microsoft.com/office/officeart/2009/3/layout/HorizontalOrganizationChart"/>
    <dgm:cxn modelId="{B5C2D3E8-909A-41F2-8FE9-A57D377997EE}" type="presParOf" srcId="{7BF87EBB-1CAF-46C3-B80A-03956B7BB14D}" destId="{7BEF60A0-DBAA-48A5-BCC0-63B1A11CCFE9}" srcOrd="1" destOrd="0" presId="urn:microsoft.com/office/officeart/2009/3/layout/HorizontalOrganizationChart"/>
    <dgm:cxn modelId="{ED21E919-0880-4244-8322-0E8D6DD27558}" type="presParOf" srcId="{A78774E5-1B54-48DC-ACCB-91D9AD09F863}" destId="{1F46FF5F-E1F3-48F3-A17C-357047A85DAD}" srcOrd="1" destOrd="0" presId="urn:microsoft.com/office/officeart/2009/3/layout/HorizontalOrganizationChart"/>
    <dgm:cxn modelId="{2FE3D20D-E3ED-41E7-876B-7F60FB13D198}" type="presParOf" srcId="{A78774E5-1B54-48DC-ACCB-91D9AD09F863}" destId="{A865E432-6B01-4F4A-B5EE-670FC9C693C0}" srcOrd="2" destOrd="0" presId="urn:microsoft.com/office/officeart/2009/3/layout/HorizontalOrganizationChart"/>
    <dgm:cxn modelId="{7C9A4DA1-8797-42F1-9AAC-70C335BF3A25}" type="presParOf" srcId="{BC5DF40B-3136-4CDB-A372-29DA2D466D16}" destId="{638043EF-9F93-44C4-A059-C3AFF9F56ECF}" srcOrd="2" destOrd="0" presId="urn:microsoft.com/office/officeart/2009/3/layout/HorizontalOrganizationChart"/>
    <dgm:cxn modelId="{77FDAF0B-ED6C-438C-B88C-3C1A3A30184F}" type="presParOf" srcId="{BC5DF40B-3136-4CDB-A372-29DA2D466D16}" destId="{E19B2794-8B41-4D6C-BCDF-E745C115A08E}" srcOrd="3" destOrd="0" presId="urn:microsoft.com/office/officeart/2009/3/layout/HorizontalOrganizationChart"/>
    <dgm:cxn modelId="{A4009423-37D4-4137-BAA4-F397B3C966E0}" type="presParOf" srcId="{E19B2794-8B41-4D6C-BCDF-E745C115A08E}" destId="{C75A0E56-808C-4D18-A787-21C46EBD2B05}" srcOrd="0" destOrd="0" presId="urn:microsoft.com/office/officeart/2009/3/layout/HorizontalOrganizationChart"/>
    <dgm:cxn modelId="{77A49196-D7F0-4002-8571-CD31F52862D4}" type="presParOf" srcId="{C75A0E56-808C-4D18-A787-21C46EBD2B05}" destId="{65D7EEF2-239A-4232-AB88-DFE3F5EE52CE}" srcOrd="0" destOrd="0" presId="urn:microsoft.com/office/officeart/2009/3/layout/HorizontalOrganizationChart"/>
    <dgm:cxn modelId="{3A874EC2-DD5A-49EB-ABD9-76CF5ED8F4F5}" type="presParOf" srcId="{C75A0E56-808C-4D18-A787-21C46EBD2B05}" destId="{F408F990-2081-4306-913E-6BE52F31388E}" srcOrd="1" destOrd="0" presId="urn:microsoft.com/office/officeart/2009/3/layout/HorizontalOrganizationChart"/>
    <dgm:cxn modelId="{02BDF4CC-243A-4CD8-944A-6B1A41C0D18E}" type="presParOf" srcId="{E19B2794-8B41-4D6C-BCDF-E745C115A08E}" destId="{24B9B8C4-AFB3-4BE4-AD00-E0FBCC82D880}" srcOrd="1" destOrd="0" presId="urn:microsoft.com/office/officeart/2009/3/layout/HorizontalOrganizationChart"/>
    <dgm:cxn modelId="{3F3770A7-349C-451D-B288-872DE5B92936}" type="presParOf" srcId="{E19B2794-8B41-4D6C-BCDF-E745C115A08E}" destId="{DCD91423-290F-4DD0-8316-08D5E2976619}" srcOrd="2" destOrd="0" presId="urn:microsoft.com/office/officeart/2009/3/layout/HorizontalOrganizationChart"/>
    <dgm:cxn modelId="{E794DD56-0CB6-423C-BDAE-2ACC54CDF19F}" type="presParOf" srcId="{BC5DF40B-3136-4CDB-A372-29DA2D466D16}" destId="{D4089BC6-43C2-49CF-9E4D-89A6BCD8D09F}" srcOrd="4" destOrd="0" presId="urn:microsoft.com/office/officeart/2009/3/layout/HorizontalOrganizationChart"/>
    <dgm:cxn modelId="{9B8A4C10-95C4-4556-AE09-AAC14A386ADB}" type="presParOf" srcId="{BC5DF40B-3136-4CDB-A372-29DA2D466D16}" destId="{A33E2511-081C-41B8-9AF4-EEC8D4C5480A}" srcOrd="5" destOrd="0" presId="urn:microsoft.com/office/officeart/2009/3/layout/HorizontalOrganizationChart"/>
    <dgm:cxn modelId="{236973A1-8F18-4FB4-90FD-BC942A949687}" type="presParOf" srcId="{A33E2511-081C-41B8-9AF4-EEC8D4C5480A}" destId="{EC9D2A24-3DE5-4D82-917C-BC5C6F7C7AE4}" srcOrd="0" destOrd="0" presId="urn:microsoft.com/office/officeart/2009/3/layout/HorizontalOrganizationChart"/>
    <dgm:cxn modelId="{D8268D9C-43DA-41B9-A8DD-E81568394649}" type="presParOf" srcId="{EC9D2A24-3DE5-4D82-917C-BC5C6F7C7AE4}" destId="{67835E57-B98E-49B5-8B21-BF8C4DC667DD}" srcOrd="0" destOrd="0" presId="urn:microsoft.com/office/officeart/2009/3/layout/HorizontalOrganizationChart"/>
    <dgm:cxn modelId="{7E9E810F-F883-45A0-8C1D-5837E5784297}" type="presParOf" srcId="{EC9D2A24-3DE5-4D82-917C-BC5C6F7C7AE4}" destId="{02F68D96-D023-4D8B-9C55-190B2C4DAC25}" srcOrd="1" destOrd="0" presId="urn:microsoft.com/office/officeart/2009/3/layout/HorizontalOrganizationChart"/>
    <dgm:cxn modelId="{C267C3B1-C96B-4082-9D7B-43A789BF79FA}" type="presParOf" srcId="{A33E2511-081C-41B8-9AF4-EEC8D4C5480A}" destId="{A92209BC-1D7D-40BD-9F71-016070FBD8FE}" srcOrd="1" destOrd="0" presId="urn:microsoft.com/office/officeart/2009/3/layout/HorizontalOrganizationChart"/>
    <dgm:cxn modelId="{91B75F77-A847-4C1E-B7BC-14F8286E80B2}" type="presParOf" srcId="{A33E2511-081C-41B8-9AF4-EEC8D4C5480A}" destId="{6EF06F33-BD6D-4539-AAF3-5821D4F01D67}" srcOrd="2" destOrd="0" presId="urn:microsoft.com/office/officeart/2009/3/layout/HorizontalOrganizationChart"/>
    <dgm:cxn modelId="{A51B65C5-C2A3-4653-BE45-AABBC4DCA4FC}" type="presParOf" srcId="{BC5DF40B-3136-4CDB-A372-29DA2D466D16}" destId="{D4CF44D2-8660-4276-9EF1-1EB740F250A9}" srcOrd="6" destOrd="0" presId="urn:microsoft.com/office/officeart/2009/3/layout/HorizontalOrganizationChart"/>
    <dgm:cxn modelId="{2328670E-F8C6-4CD3-A8CB-F85D32FA5FC3}" type="presParOf" srcId="{BC5DF40B-3136-4CDB-A372-29DA2D466D16}" destId="{43EDF32D-9240-4CB6-9674-86B6E10732D0}" srcOrd="7" destOrd="0" presId="urn:microsoft.com/office/officeart/2009/3/layout/HorizontalOrganizationChart"/>
    <dgm:cxn modelId="{AE299DDD-981E-45A6-8A6D-E29028A72EE1}" type="presParOf" srcId="{43EDF32D-9240-4CB6-9674-86B6E10732D0}" destId="{D916FE91-F211-4AEE-BB33-5CEE7D9E9165}" srcOrd="0" destOrd="0" presId="urn:microsoft.com/office/officeart/2009/3/layout/HorizontalOrganizationChart"/>
    <dgm:cxn modelId="{C1570894-AAE7-493C-A05D-89EC409B70E4}" type="presParOf" srcId="{D916FE91-F211-4AEE-BB33-5CEE7D9E9165}" destId="{C131AB62-4C6B-4FDD-BD95-8E40004ACBE6}" srcOrd="0" destOrd="0" presId="urn:microsoft.com/office/officeart/2009/3/layout/HorizontalOrganizationChart"/>
    <dgm:cxn modelId="{FA36DC91-C115-47A0-A472-2F86CBDB250B}" type="presParOf" srcId="{D916FE91-F211-4AEE-BB33-5CEE7D9E9165}" destId="{604E7E8B-80E0-4AD6-9CBB-98FCFB6A80C8}" srcOrd="1" destOrd="0" presId="urn:microsoft.com/office/officeart/2009/3/layout/HorizontalOrganizationChart"/>
    <dgm:cxn modelId="{C01629AF-C520-43AA-9E7C-45AEB3D2CD3D}" type="presParOf" srcId="{43EDF32D-9240-4CB6-9674-86B6E10732D0}" destId="{EC564ACF-CB45-4A65-A3D4-5D97489B2A89}" srcOrd="1" destOrd="0" presId="urn:microsoft.com/office/officeart/2009/3/layout/HorizontalOrganizationChart"/>
    <dgm:cxn modelId="{5251DA7D-D3A9-4F96-A7C9-B894E0CF352A}" type="presParOf" srcId="{43EDF32D-9240-4CB6-9674-86B6E10732D0}" destId="{43D06D6F-C7E3-492A-9043-FC970D799150}" srcOrd="2" destOrd="0" presId="urn:microsoft.com/office/officeart/2009/3/layout/HorizontalOrganizationChart"/>
    <dgm:cxn modelId="{BE6389C8-4E34-40B0-86E8-B01380EF80AC}" type="presParOf" srcId="{7AAB0034-DFA5-4B20-A2DD-605F277F94B7}" destId="{B2B7E3AE-6F2E-4E78-8489-567D9D8C3FED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D028E-BCBF-4449-A783-E687020501D6}">
      <dsp:nvSpPr>
        <dsp:cNvPr id="0" name=""/>
        <dsp:cNvSpPr/>
      </dsp:nvSpPr>
      <dsp:spPr>
        <a:xfrm>
          <a:off x="3221383" y="1931539"/>
          <a:ext cx="339003" cy="386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2446" y="0"/>
              </a:lnTo>
              <a:lnTo>
                <a:pt x="202446" y="386698"/>
              </a:lnTo>
              <a:lnTo>
                <a:pt x="339003" y="3866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35E30-7B97-4ED9-8C68-D34B38BA5EAB}">
      <dsp:nvSpPr>
        <dsp:cNvPr id="0" name=""/>
        <dsp:cNvSpPr/>
      </dsp:nvSpPr>
      <dsp:spPr>
        <a:xfrm>
          <a:off x="3221383" y="1702623"/>
          <a:ext cx="307158" cy="228915"/>
        </a:xfrm>
        <a:custGeom>
          <a:avLst/>
          <a:gdLst/>
          <a:ahLst/>
          <a:cxnLst/>
          <a:rect l="0" t="0" r="0" b="0"/>
          <a:pathLst>
            <a:path>
              <a:moveTo>
                <a:pt x="0" y="228915"/>
              </a:moveTo>
              <a:lnTo>
                <a:pt x="170601" y="228915"/>
              </a:lnTo>
              <a:lnTo>
                <a:pt x="170601" y="0"/>
              </a:lnTo>
              <a:lnTo>
                <a:pt x="30715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74947-306A-4756-9069-8F3CC182BC71}">
      <dsp:nvSpPr>
        <dsp:cNvPr id="0" name=""/>
        <dsp:cNvSpPr/>
      </dsp:nvSpPr>
      <dsp:spPr>
        <a:xfrm>
          <a:off x="1798113" y="1153599"/>
          <a:ext cx="264129" cy="777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571" y="0"/>
              </a:lnTo>
              <a:lnTo>
                <a:pt x="127571" y="777940"/>
              </a:lnTo>
              <a:lnTo>
                <a:pt x="264129" y="777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4B37B-3513-4179-9632-E32D3A95120D}">
      <dsp:nvSpPr>
        <dsp:cNvPr id="0" name=""/>
        <dsp:cNvSpPr/>
      </dsp:nvSpPr>
      <dsp:spPr>
        <a:xfrm>
          <a:off x="3202770" y="747964"/>
          <a:ext cx="273114" cy="356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557" y="0"/>
              </a:lnTo>
              <a:lnTo>
                <a:pt x="136557" y="356414"/>
              </a:lnTo>
              <a:lnTo>
                <a:pt x="273114" y="3564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A6FFB-8B35-4FA5-87FF-143BEF59CBB4}">
      <dsp:nvSpPr>
        <dsp:cNvPr id="0" name=""/>
        <dsp:cNvSpPr/>
      </dsp:nvSpPr>
      <dsp:spPr>
        <a:xfrm>
          <a:off x="3202770" y="397865"/>
          <a:ext cx="273114" cy="350098"/>
        </a:xfrm>
        <a:custGeom>
          <a:avLst/>
          <a:gdLst/>
          <a:ahLst/>
          <a:cxnLst/>
          <a:rect l="0" t="0" r="0" b="0"/>
          <a:pathLst>
            <a:path>
              <a:moveTo>
                <a:pt x="0" y="350098"/>
              </a:moveTo>
              <a:lnTo>
                <a:pt x="136557" y="350098"/>
              </a:lnTo>
              <a:lnTo>
                <a:pt x="136557" y="0"/>
              </a:lnTo>
              <a:lnTo>
                <a:pt x="273114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0F8EE-C2FF-4170-B8F7-B3B5F8DEE16C}">
      <dsp:nvSpPr>
        <dsp:cNvPr id="0" name=""/>
        <dsp:cNvSpPr/>
      </dsp:nvSpPr>
      <dsp:spPr>
        <a:xfrm>
          <a:off x="1798113" y="747964"/>
          <a:ext cx="273114" cy="405635"/>
        </a:xfrm>
        <a:custGeom>
          <a:avLst/>
          <a:gdLst/>
          <a:ahLst/>
          <a:cxnLst/>
          <a:rect l="0" t="0" r="0" b="0"/>
          <a:pathLst>
            <a:path>
              <a:moveTo>
                <a:pt x="0" y="405635"/>
              </a:moveTo>
              <a:lnTo>
                <a:pt x="136557" y="405635"/>
              </a:lnTo>
              <a:lnTo>
                <a:pt x="136557" y="0"/>
              </a:lnTo>
              <a:lnTo>
                <a:pt x="27311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9F95A-6A2C-40A3-9643-34D65F1E1920}">
      <dsp:nvSpPr>
        <dsp:cNvPr id="0" name=""/>
        <dsp:cNvSpPr/>
      </dsp:nvSpPr>
      <dsp:spPr>
        <a:xfrm>
          <a:off x="698799" y="760417"/>
          <a:ext cx="1099314" cy="7863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Конкурсы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 профессионального мастерства</a:t>
          </a:r>
          <a:endParaRPr lang="ru-RU" sz="1000" b="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698799" y="760417"/>
        <a:ext cx="1099314" cy="786364"/>
      </dsp:txXfrm>
    </dsp:sp>
    <dsp:sp modelId="{09048DC3-CDE2-4049-8A84-03ECFDAFDC11}">
      <dsp:nvSpPr>
        <dsp:cNvPr id="0" name=""/>
        <dsp:cNvSpPr/>
      </dsp:nvSpPr>
      <dsp:spPr>
        <a:xfrm>
          <a:off x="2071228" y="1581"/>
          <a:ext cx="1131541" cy="14927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Конкурс в СПб ГБПОУ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«Колледж Водных ресурсов»,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организован Межрегиональным профсоюзом работников жизнеобеспечения</a:t>
          </a:r>
          <a:endParaRPr lang="ru-RU" sz="1000" b="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071228" y="1581"/>
        <a:ext cx="1131541" cy="1492765"/>
      </dsp:txXfrm>
    </dsp:sp>
    <dsp:sp modelId="{45E97482-A3B9-4CB3-98DF-AE51D2BB9AD8}">
      <dsp:nvSpPr>
        <dsp:cNvPr id="0" name=""/>
        <dsp:cNvSpPr/>
      </dsp:nvSpPr>
      <dsp:spPr>
        <a:xfrm>
          <a:off x="3475885" y="126799"/>
          <a:ext cx="1705069" cy="5421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«Лучший по профессии»                       среди электромонтеров         (участник – Дмитрий </a:t>
          </a:r>
          <a:r>
            <a:rPr lang="ru-RU" sz="10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Сединкин</a:t>
          </a:r>
          <a:r>
            <a:rPr lang="ru-RU" sz="1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) </a:t>
          </a:r>
          <a:endParaRPr lang="ru-RU" sz="10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475885" y="126799"/>
        <a:ext cx="1705069" cy="542133"/>
      </dsp:txXfrm>
    </dsp:sp>
    <dsp:sp modelId="{12CF6A5D-5BF7-4397-83FD-A37A3F6E372D}">
      <dsp:nvSpPr>
        <dsp:cNvPr id="0" name=""/>
        <dsp:cNvSpPr/>
      </dsp:nvSpPr>
      <dsp:spPr>
        <a:xfrm>
          <a:off x="3475885" y="839629"/>
          <a:ext cx="1744247" cy="5295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«Лучший по профессии»                 среди </a:t>
          </a:r>
          <a:r>
            <a:rPr lang="ru-RU" sz="10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электрогазосварщиков</a:t>
          </a:r>
          <a:r>
            <a:rPr lang="ru-RU" sz="1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 (участник – Андрей </a:t>
          </a:r>
          <a:r>
            <a:rPr lang="ru-RU" sz="10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Шерстнев</a:t>
          </a:r>
          <a:r>
            <a:rPr lang="ru-RU" sz="1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) </a:t>
          </a:r>
          <a:endParaRPr lang="ru-RU" sz="10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475885" y="839629"/>
        <a:ext cx="1744247" cy="529500"/>
      </dsp:txXfrm>
    </dsp:sp>
    <dsp:sp modelId="{F5D5E012-D1BB-4C9A-8496-B05D815C878B}">
      <dsp:nvSpPr>
        <dsp:cNvPr id="0" name=""/>
        <dsp:cNvSpPr/>
      </dsp:nvSpPr>
      <dsp:spPr>
        <a:xfrm>
          <a:off x="2062242" y="1667597"/>
          <a:ext cx="1159140" cy="5278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ГУП «ТЭК СПб»</a:t>
          </a:r>
          <a:endParaRPr lang="ru-RU" sz="10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62242" y="1667597"/>
        <a:ext cx="1159140" cy="527884"/>
      </dsp:txXfrm>
    </dsp:sp>
    <dsp:sp modelId="{F7A7CFB2-120D-4E55-AB38-95A4E7EA2A4A}">
      <dsp:nvSpPr>
        <dsp:cNvPr id="0" name=""/>
        <dsp:cNvSpPr/>
      </dsp:nvSpPr>
      <dsp:spPr>
        <a:xfrm>
          <a:off x="3528541" y="1494373"/>
          <a:ext cx="1705082" cy="4165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«Лучший по профессии»                 среди </a:t>
          </a:r>
          <a:r>
            <a:rPr lang="ru-RU" sz="10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электрогазосварщиков</a:t>
          </a:r>
          <a:r>
            <a:rPr lang="ru-RU" sz="1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                              ( 8 участников)</a:t>
          </a:r>
          <a:endParaRPr lang="ru-RU" sz="10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8541" y="1494373"/>
        <a:ext cx="1705082" cy="416500"/>
      </dsp:txXfrm>
    </dsp:sp>
    <dsp:sp modelId="{7A8CD8FA-8C41-451B-9260-3E67AE01343B}">
      <dsp:nvSpPr>
        <dsp:cNvPr id="0" name=""/>
        <dsp:cNvSpPr/>
      </dsp:nvSpPr>
      <dsp:spPr>
        <a:xfrm>
          <a:off x="3560386" y="2109988"/>
          <a:ext cx="1641378" cy="4165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Лучшая бригада ЦАВР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(12 бригад по 7 человек)</a:t>
          </a:r>
          <a:endParaRPr lang="ru-RU" sz="9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0386" y="2109988"/>
        <a:ext cx="1641378" cy="416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F44D2-8660-4276-9EF1-1EB740F250A9}">
      <dsp:nvSpPr>
        <dsp:cNvPr id="0" name=""/>
        <dsp:cNvSpPr/>
      </dsp:nvSpPr>
      <dsp:spPr>
        <a:xfrm>
          <a:off x="2232228" y="1358612"/>
          <a:ext cx="247077" cy="1097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538" y="0"/>
              </a:lnTo>
              <a:lnTo>
                <a:pt x="123538" y="1097528"/>
              </a:lnTo>
              <a:lnTo>
                <a:pt x="247077" y="1097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89BC6-43C2-49CF-9E4D-89A6BCD8D09F}">
      <dsp:nvSpPr>
        <dsp:cNvPr id="0" name=""/>
        <dsp:cNvSpPr/>
      </dsp:nvSpPr>
      <dsp:spPr>
        <a:xfrm>
          <a:off x="2232228" y="1358612"/>
          <a:ext cx="247077" cy="417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538" y="0"/>
              </a:lnTo>
              <a:lnTo>
                <a:pt x="123538" y="417218"/>
              </a:lnTo>
              <a:lnTo>
                <a:pt x="247077" y="4172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043EF-9F93-44C4-A059-C3AFF9F56ECF}">
      <dsp:nvSpPr>
        <dsp:cNvPr id="0" name=""/>
        <dsp:cNvSpPr/>
      </dsp:nvSpPr>
      <dsp:spPr>
        <a:xfrm>
          <a:off x="2232228" y="1062482"/>
          <a:ext cx="247077" cy="296130"/>
        </a:xfrm>
        <a:custGeom>
          <a:avLst/>
          <a:gdLst/>
          <a:ahLst/>
          <a:cxnLst/>
          <a:rect l="0" t="0" r="0" b="0"/>
          <a:pathLst>
            <a:path>
              <a:moveTo>
                <a:pt x="0" y="296130"/>
              </a:moveTo>
              <a:lnTo>
                <a:pt x="123538" y="296130"/>
              </a:lnTo>
              <a:lnTo>
                <a:pt x="123538" y="0"/>
              </a:lnTo>
              <a:lnTo>
                <a:pt x="2470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8202E-2631-443F-98F5-80CBBFAFF756}">
      <dsp:nvSpPr>
        <dsp:cNvPr id="0" name=""/>
        <dsp:cNvSpPr/>
      </dsp:nvSpPr>
      <dsp:spPr>
        <a:xfrm>
          <a:off x="2232228" y="307876"/>
          <a:ext cx="247077" cy="1050736"/>
        </a:xfrm>
        <a:custGeom>
          <a:avLst/>
          <a:gdLst/>
          <a:ahLst/>
          <a:cxnLst/>
          <a:rect l="0" t="0" r="0" b="0"/>
          <a:pathLst>
            <a:path>
              <a:moveTo>
                <a:pt x="0" y="1050736"/>
              </a:moveTo>
              <a:lnTo>
                <a:pt x="123538" y="1050736"/>
              </a:lnTo>
              <a:lnTo>
                <a:pt x="123538" y="0"/>
              </a:lnTo>
              <a:lnTo>
                <a:pt x="2470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5421C-DAF0-4533-8B50-E0BF3D43B570}">
      <dsp:nvSpPr>
        <dsp:cNvPr id="0" name=""/>
        <dsp:cNvSpPr/>
      </dsp:nvSpPr>
      <dsp:spPr>
        <a:xfrm>
          <a:off x="714319" y="902990"/>
          <a:ext cx="1517908" cy="9112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Всего повышены в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профессии/ должности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492 человека</a:t>
          </a:r>
          <a:endParaRPr lang="ru-RU" sz="1100" b="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4319" y="902990"/>
        <a:ext cx="1517908" cy="911244"/>
      </dsp:txXfrm>
    </dsp:sp>
    <dsp:sp modelId="{B753CDF6-ABA0-4C91-BD07-2784B935A402}">
      <dsp:nvSpPr>
        <dsp:cNvPr id="0" name=""/>
        <dsp:cNvSpPr/>
      </dsp:nvSpPr>
      <dsp:spPr>
        <a:xfrm>
          <a:off x="2479306" y="908"/>
          <a:ext cx="1235387" cy="6139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Перевод специалистов в руководители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62 человека</a:t>
          </a:r>
          <a:endParaRPr lang="ru-RU" sz="1100" b="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79306" y="908"/>
        <a:ext cx="1235387" cy="613935"/>
      </dsp:txXfrm>
    </dsp:sp>
    <dsp:sp modelId="{65D7EEF2-239A-4232-AB88-DFE3F5EE52CE}">
      <dsp:nvSpPr>
        <dsp:cNvPr id="0" name=""/>
        <dsp:cNvSpPr/>
      </dsp:nvSpPr>
      <dsp:spPr>
        <a:xfrm>
          <a:off x="2479306" y="769267"/>
          <a:ext cx="1235387" cy="5864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категории специалистам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102 человека</a:t>
          </a:r>
          <a:endParaRPr lang="ru-RU" sz="1100" b="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79306" y="769267"/>
        <a:ext cx="1235387" cy="586429"/>
      </dsp:txXfrm>
    </dsp:sp>
    <dsp:sp modelId="{67835E57-B98E-49B5-8B21-BF8C4DC667DD}">
      <dsp:nvSpPr>
        <dsp:cNvPr id="0" name=""/>
        <dsp:cNvSpPr/>
      </dsp:nvSpPr>
      <dsp:spPr>
        <a:xfrm>
          <a:off x="2479306" y="1510120"/>
          <a:ext cx="1235387" cy="5314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разряда рабочим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277 человек</a:t>
          </a:r>
          <a:endParaRPr lang="ru-RU" sz="1100" b="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79306" y="1510120"/>
        <a:ext cx="1235387" cy="531421"/>
      </dsp:txXfrm>
    </dsp:sp>
    <dsp:sp modelId="{C131AB62-4C6B-4FDD-BD95-8E40004ACBE6}">
      <dsp:nvSpPr>
        <dsp:cNvPr id="0" name=""/>
        <dsp:cNvSpPr/>
      </dsp:nvSpPr>
      <dsp:spPr>
        <a:xfrm>
          <a:off x="2479306" y="2195966"/>
          <a:ext cx="1235387" cy="5203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Переведено рабочих в мастера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51 человек</a:t>
          </a:r>
          <a:endParaRPr lang="ru-RU" sz="1100" b="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79306" y="2195966"/>
        <a:ext cx="1235387" cy="520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0.08333</cdr:x>
      <cdr:y>0.125</cdr:y>
    </cdr:from>
    <cdr:to>
      <cdr:x>1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360040"/>
          <a:ext cx="3960441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0.99722</cdr:x>
      <cdr:y>0.27273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0"/>
          <a:ext cx="3211283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Коэффициент</a:t>
          </a:r>
          <a:r>
            <a:rPr lang="ru-RU" sz="105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соотношения ДЗ </a:t>
          </a:r>
        </a:p>
        <a:p xmlns:a="http://schemas.openxmlformats.org/drawingml/2006/main">
          <a:pPr algn="ctr"/>
          <a:r>
            <a:rPr lang="ru-RU" sz="105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 сумме КЗ и заемных средств</a:t>
          </a:r>
          <a:endParaRPr lang="ru-RU" sz="105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0.56739</cdr:x>
      <cdr:y>0.28451</cdr:y>
    </cdr:from>
    <cdr:to>
      <cdr:x>0.76489</cdr:x>
      <cdr:y>0.38688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287971" y="730475"/>
          <a:ext cx="796407" cy="262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877 млн.руб.</a:t>
          </a:r>
          <a:endParaRPr lang="ru-RU" sz="10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0.37185</cdr:x>
      <cdr:y>0.30954</cdr:y>
    </cdr:from>
    <cdr:to>
      <cdr:x>0.90166</cdr:x>
      <cdr:y>0.55696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1499457" y="1065316"/>
          <a:ext cx="2136440" cy="85150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0.58278</cdr:x>
      <cdr:y>0.46616</cdr:y>
    </cdr:from>
    <cdr:to>
      <cdr:x>0.8131</cdr:x>
      <cdr:y>0.78414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59516" y="1296144"/>
          <a:ext cx="1011552" cy="884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Средневзвешенная</a:t>
          </a:r>
          <a:r>
            <a:rPr lang="ru-RU" sz="1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 xmlns:a="http://schemas.openxmlformats.org/drawingml/2006/main">
          <a:pPr algn="ctr"/>
          <a:r>
            <a:rPr lang="ru-RU" sz="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ставка за 2018г. </a:t>
          </a:r>
        </a:p>
        <a:p xmlns:a="http://schemas.openxmlformats.org/drawingml/2006/main">
          <a:pPr algn="ctr"/>
          <a:r>
            <a:rPr lang="ru-RU" sz="9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8,16</a:t>
          </a:r>
          <a:r>
            <a:rPr lang="ru-RU" sz="105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%</a:t>
          </a:r>
          <a:endParaRPr lang="ru-RU" sz="1050" b="1" u="sng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0.06452</cdr:x>
      <cdr:y>0.18403</cdr:y>
    </cdr:from>
    <cdr:to>
      <cdr:x>0.20047</cdr:x>
      <cdr:y>0.26791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288032" y="519704"/>
          <a:ext cx="606948" cy="2368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млн.руб.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0.26122</cdr:x>
      <cdr:y>0.22555</cdr:y>
    </cdr:from>
    <cdr:to>
      <cdr:x>0.81751</cdr:x>
      <cdr:y>0.29012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1210727" y="584689"/>
          <a:ext cx="2578347" cy="167386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5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0.51269</cdr:x>
      <cdr:y>0.16667</cdr:y>
    </cdr:from>
    <cdr:to>
      <cdr:x>0.65251</cdr:x>
      <cdr:y>0.25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76264" y="432048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378 чел</a:t>
          </a:r>
          <a:endParaRPr lang="ru-RU" sz="11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0.82181</cdr:x>
      <cdr:y>0.69828</cdr:y>
    </cdr:from>
    <cdr:to>
      <cdr:x>0.93435</cdr:x>
      <cdr:y>0.90517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677025" y="30861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0.26122</cdr:x>
      <cdr:y>0.22555</cdr:y>
    </cdr:from>
    <cdr:to>
      <cdr:x>0.81751</cdr:x>
      <cdr:y>0.29012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1210727" y="584689"/>
          <a:ext cx="2578347" cy="167386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5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0.69119</cdr:x>
      <cdr:y>0.12368</cdr:y>
    </cdr:from>
    <cdr:to>
      <cdr:x>1</cdr:x>
      <cdr:y>0.44523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86491" y="714381"/>
          <a:ext cx="2585289" cy="1857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endParaRPr lang="ru-RU" dirty="0" smtClean="0">
            <a:latin typeface="Times New Roman"/>
            <a:cs typeface="Times New Roman"/>
          </a:endParaRPr>
        </a:p>
        <a:p xmlns:a="http://schemas.openxmlformats.org/drawingml/2006/main">
          <a:pPr algn="l"/>
          <a:endParaRPr lang="ru-RU" dirty="0"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0.69119</cdr:x>
      <cdr:y>0.12368</cdr:y>
    </cdr:from>
    <cdr:to>
      <cdr:x>1</cdr:x>
      <cdr:y>0.44523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786491" y="714381"/>
          <a:ext cx="2585289" cy="1857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endParaRPr lang="ru-RU" dirty="0" smtClean="0">
            <a:latin typeface="Times New Roman"/>
            <a:cs typeface="Times New Roman"/>
          </a:endParaRPr>
        </a:p>
        <a:p xmlns:a="http://schemas.openxmlformats.org/drawingml/2006/main">
          <a:pPr algn="l"/>
          <a:endParaRPr lang="ru-RU" dirty="0"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0.7505</cdr:x>
      <cdr:y>0.17909</cdr:y>
    </cdr:from>
    <cdr:to>
      <cdr:x>0.99958</cdr:x>
      <cdr:y>0.84881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444019" y="432087"/>
          <a:ext cx="1143020" cy="16158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том числе:</a:t>
          </a:r>
        </a:p>
        <a:p xmlns:a="http://schemas.openxmlformats.org/drawingml/2006/main">
          <a:r>
            <a:rPr lang="ru-RU" sz="9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-прекращение договора  простого товарищества -238 млн.;</a:t>
          </a:r>
        </a:p>
        <a:p xmlns:a="http://schemas.openxmlformats.org/drawingml/2006/main">
          <a:r>
            <a:rPr lang="ru-RU" sz="9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-увеличение  объема реализованной тепловой энергии за декабрь- 694 млн.  </a:t>
          </a:r>
          <a:endParaRPr lang="ru-RU" sz="9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0.3444</cdr:x>
      <cdr:y>0.49665</cdr:y>
    </cdr:from>
    <cdr:to>
      <cdr:x>0.48337</cdr:x>
      <cdr:y>0.66332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437450" y="1296144"/>
          <a:ext cx="580027" cy="434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Times New Roman"/>
            </a:defRPr>
          </a:lvl1pPr>
          <a:lvl2pPr marL="457200" indent="0">
            <a:defRPr sz="1100">
              <a:latin typeface="Times New Roman"/>
            </a:defRPr>
          </a:lvl2pPr>
          <a:lvl3pPr marL="914400" indent="0">
            <a:defRPr sz="1100">
              <a:latin typeface="Times New Roman"/>
            </a:defRPr>
          </a:lvl3pPr>
          <a:lvl4pPr marL="1371600" indent="0">
            <a:defRPr sz="1100">
              <a:latin typeface="Times New Roman"/>
            </a:defRPr>
          </a:lvl4pPr>
          <a:lvl5pPr marL="1828800" indent="0">
            <a:defRPr sz="1100">
              <a:latin typeface="Times New Roman"/>
            </a:defRPr>
          </a:lvl5pPr>
          <a:lvl6pPr marL="2286000" indent="0">
            <a:defRPr sz="1100">
              <a:latin typeface="Times New Roman"/>
            </a:defRPr>
          </a:lvl6pPr>
          <a:lvl7pPr marL="2743200" indent="0">
            <a:defRPr sz="1100">
              <a:latin typeface="Times New Roman"/>
            </a:defRPr>
          </a:lvl7pPr>
          <a:lvl8pPr marL="3200400" indent="0">
            <a:defRPr sz="1100">
              <a:latin typeface="Times New Roman"/>
            </a:defRPr>
          </a:lvl8pPr>
          <a:lvl9pPr marL="3657600" indent="0">
            <a:defRPr sz="1100">
              <a:latin typeface="Times New Roman"/>
            </a:defRPr>
          </a:lvl9pPr>
        </a:lstStyle>
        <a:p xmlns:a="http://schemas.openxmlformats.org/drawingml/2006/main">
          <a:endParaRPr lang="ru-RU" sz="900" b="1" dirty="0">
            <a:solidFill>
              <a:schemeClr val="tx2">
                <a:lumMod val="50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0.32727</cdr:x>
      <cdr:y>0.20793</cdr:y>
    </cdr:from>
    <cdr:to>
      <cdr:x>0.8296</cdr:x>
      <cdr:y>0.59408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1296144" y="504056"/>
          <a:ext cx="1989434" cy="93610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2"/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0.80434</cdr:y>
    </cdr:from>
    <cdr:to>
      <cdr:x>0.96825</cdr:x>
      <cdr:y>0.98597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2463915"/>
          <a:ext cx="4392487" cy="556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800" dirty="0">
              <a:latin typeface="+mn-lt"/>
              <a:ea typeface="+mn-ea"/>
              <a:cs typeface="+mn-cs"/>
            </a:rPr>
            <a:t> </a:t>
          </a:r>
        </a:p>
      </cdr:txBody>
    </cdr:sp>
  </cdr:relSizeAnchor>
  <cdr:relSizeAnchor xmlns:cdr="http://schemas.openxmlformats.org/drawingml/2006/chartDrawing">
    <cdr:from>
      <cdr:x>0.79956</cdr:x>
      <cdr:y>0.27622</cdr:y>
    </cdr:from>
    <cdr:to>
      <cdr:x>0.85383</cdr:x>
      <cdr:y>0.37393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3396885" y="687014"/>
          <a:ext cx="230565" cy="243026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0.68484</cdr:x>
      <cdr:y>0.37393</cdr:y>
    </cdr:from>
    <cdr:to>
      <cdr:x>0.79319</cdr:x>
      <cdr:y>0.37393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2909506" y="930040"/>
          <a:ext cx="460321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0.69119</cdr:x>
      <cdr:y>0.12368</cdr:y>
    </cdr:from>
    <cdr:to>
      <cdr:x>1</cdr:x>
      <cdr:y>0.44523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86491" y="714381"/>
          <a:ext cx="2585289" cy="1857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endParaRPr lang="ru-RU" dirty="0" smtClean="0">
            <a:latin typeface="Times New Roman"/>
            <a:cs typeface="Times New Roman"/>
          </a:endParaRPr>
        </a:p>
        <a:p xmlns:a="http://schemas.openxmlformats.org/drawingml/2006/main">
          <a:pPr algn="l"/>
          <a:endParaRPr lang="ru-RU" dirty="0"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0.69119</cdr:x>
      <cdr:y>0.12368</cdr:y>
    </cdr:from>
    <cdr:to>
      <cdr:x>1</cdr:x>
      <cdr:y>0.44523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786491" y="714381"/>
          <a:ext cx="2585289" cy="1857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endParaRPr lang="ru-RU" dirty="0" smtClean="0">
            <a:latin typeface="Times New Roman"/>
            <a:cs typeface="Times New Roman"/>
          </a:endParaRPr>
        </a:p>
        <a:p xmlns:a="http://schemas.openxmlformats.org/drawingml/2006/main">
          <a:pPr algn="l"/>
          <a:endParaRPr lang="ru-RU" dirty="0"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0.71533</cdr:x>
      <cdr:y>0.26656</cdr:y>
    </cdr:from>
    <cdr:to>
      <cdr:x>0.74688</cdr:x>
      <cdr:y>0.29854</cdr:y>
    </cdr:to>
    <cdr:sp macro="" textlink="">
      <cdr:nvSpPr>
        <cdr:cNvPr id="5" name="Правая фигурная скобка 4"/>
        <cdr:cNvSpPr/>
      </cdr:nvSpPr>
      <cdr:spPr>
        <a:xfrm xmlns:a="http://schemas.openxmlformats.org/drawingml/2006/main">
          <a:off x="3282634" y="643124"/>
          <a:ext cx="144773" cy="77162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0.71119</cdr:x>
      <cdr:y>0.30414</cdr:y>
    </cdr:from>
    <cdr:to>
      <cdr:x>0.75127</cdr:x>
      <cdr:y>0.37502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3263612" y="733791"/>
          <a:ext cx="183926" cy="171011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0.71492</cdr:x>
      <cdr:y>0.20176</cdr:y>
    </cdr:from>
    <cdr:to>
      <cdr:x>0.79847</cdr:x>
      <cdr:y>0.31368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280723" y="486777"/>
          <a:ext cx="383408" cy="270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238</a:t>
          </a:r>
          <a:endParaRPr lang="ru-RU" sz="9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0.72173</cdr:x>
      <cdr:y>0.27283</cdr:y>
    </cdr:from>
    <cdr:to>
      <cdr:x>0.80019</cdr:x>
      <cdr:y>0.39031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312007" y="658252"/>
          <a:ext cx="360050" cy="283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694</a:t>
          </a:r>
          <a:endParaRPr lang="ru-RU" sz="9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0.13239</cdr:x>
      <cdr:y>0.17916</cdr:y>
    </cdr:from>
    <cdr:to>
      <cdr:x>0.71772</cdr:x>
      <cdr:y>0.78864</cdr:y>
    </cdr:to>
    <cdr:pic>
      <cdr:nvPicPr>
        <cdr:cNvPr id="9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07533" y="471411"/>
          <a:ext cx="2686060" cy="16036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0.13474</cdr:x>
      <cdr:y>0.32851</cdr:y>
    </cdr:from>
    <cdr:to>
      <cdr:x>0.23158</cdr:x>
      <cdr:y>0.42419</cdr:y>
    </cdr:to>
    <cdr:sp macro="" textlink="">
      <cdr:nvSpPr>
        <cdr:cNvPr id="12" name="TextBox 2"/>
        <cdr:cNvSpPr txBox="1"/>
      </cdr:nvSpPr>
      <cdr:spPr>
        <a:xfrm xmlns:a="http://schemas.openxmlformats.org/drawingml/2006/main">
          <a:off x="618338" y="792592"/>
          <a:ext cx="444352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8 368</a:t>
          </a:r>
          <a:endParaRPr lang="ru-RU" sz="9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0.26159</cdr:x>
      <cdr:y>0.26243</cdr:y>
    </cdr:from>
    <cdr:to>
      <cdr:x>0.35842</cdr:x>
      <cdr:y>0.3581</cdr:y>
    </cdr:to>
    <cdr:sp macro="" textlink="">
      <cdr:nvSpPr>
        <cdr:cNvPr id="13" name="TextBox 18"/>
        <cdr:cNvSpPr txBox="1"/>
      </cdr:nvSpPr>
      <cdr:spPr>
        <a:xfrm xmlns:a="http://schemas.openxmlformats.org/drawingml/2006/main">
          <a:off x="1200430" y="690515"/>
          <a:ext cx="444350" cy="2517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9 965</a:t>
          </a:r>
          <a:endParaRPr lang="ru-RU" sz="9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0"/>
            <a:ext cx="4301543" cy="339883"/>
          </a:xfrm>
          <a:prstGeom prst="rect">
            <a:avLst/>
          </a:prstGeom>
        </p:spPr>
        <p:txBody>
          <a:bodyPr vert="horz" lIns="91655" tIns="45825" rIns="91655" bIns="458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806" y="0"/>
            <a:ext cx="4301543" cy="339883"/>
          </a:xfrm>
          <a:prstGeom prst="rect">
            <a:avLst/>
          </a:prstGeom>
        </p:spPr>
        <p:txBody>
          <a:bodyPr vert="horz" lIns="91655" tIns="45825" rIns="91655" bIns="45825" rtlCol="0"/>
          <a:lstStyle>
            <a:lvl1pPr algn="r">
              <a:defRPr sz="1200"/>
            </a:lvl1pPr>
          </a:lstStyle>
          <a:p>
            <a:fld id="{118FBAAB-5984-459B-B581-7C3D3A2A05E4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2" y="6456612"/>
            <a:ext cx="4301543" cy="339883"/>
          </a:xfrm>
          <a:prstGeom prst="rect">
            <a:avLst/>
          </a:prstGeom>
        </p:spPr>
        <p:txBody>
          <a:bodyPr vert="horz" lIns="91655" tIns="45825" rIns="91655" bIns="458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806" y="6456612"/>
            <a:ext cx="4301543" cy="339883"/>
          </a:xfrm>
          <a:prstGeom prst="rect">
            <a:avLst/>
          </a:prstGeom>
        </p:spPr>
        <p:txBody>
          <a:bodyPr vert="horz" lIns="91655" tIns="45825" rIns="91655" bIns="45825" rtlCol="0" anchor="b"/>
          <a:lstStyle>
            <a:lvl1pPr algn="r">
              <a:defRPr sz="1200"/>
            </a:lvl1pPr>
          </a:lstStyle>
          <a:p>
            <a:fld id="{B7C58FBF-364A-463E-96CF-C0F9780EC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37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0"/>
            <a:ext cx="4301543" cy="339883"/>
          </a:xfrm>
          <a:prstGeom prst="rect">
            <a:avLst/>
          </a:prstGeom>
        </p:spPr>
        <p:txBody>
          <a:bodyPr vert="horz" lIns="91655" tIns="45825" rIns="91655" bIns="458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6" y="0"/>
            <a:ext cx="4301543" cy="339883"/>
          </a:xfrm>
          <a:prstGeom prst="rect">
            <a:avLst/>
          </a:prstGeom>
        </p:spPr>
        <p:txBody>
          <a:bodyPr vert="horz" lIns="91655" tIns="45825" rIns="91655" bIns="45825" rtlCol="0"/>
          <a:lstStyle>
            <a:lvl1pPr algn="r">
              <a:defRPr sz="1200"/>
            </a:lvl1pPr>
          </a:lstStyle>
          <a:p>
            <a:fld id="{8B3FA76F-3C43-4824-8B79-F96148D342EC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5" tIns="45825" rIns="91655" bIns="4582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6" y="3228898"/>
            <a:ext cx="7941309" cy="3058954"/>
          </a:xfrm>
          <a:prstGeom prst="rect">
            <a:avLst/>
          </a:prstGeom>
        </p:spPr>
        <p:txBody>
          <a:bodyPr vert="horz" lIns="91655" tIns="45825" rIns="91655" bIns="4582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6456612"/>
            <a:ext cx="4301543" cy="339883"/>
          </a:xfrm>
          <a:prstGeom prst="rect">
            <a:avLst/>
          </a:prstGeom>
        </p:spPr>
        <p:txBody>
          <a:bodyPr vert="horz" lIns="91655" tIns="45825" rIns="91655" bIns="458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6" y="6456612"/>
            <a:ext cx="4301543" cy="339883"/>
          </a:xfrm>
          <a:prstGeom prst="rect">
            <a:avLst/>
          </a:prstGeom>
        </p:spPr>
        <p:txBody>
          <a:bodyPr vert="horz" lIns="91655" tIns="45825" rIns="91655" bIns="45825" rtlCol="0" anchor="b"/>
          <a:lstStyle>
            <a:lvl1pPr algn="r">
              <a:defRPr sz="1200"/>
            </a:lvl1pPr>
          </a:lstStyle>
          <a:p>
            <a:fld id="{50A7BC99-DB15-4A5B-B845-B528CAE4D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3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53" indent="-2857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50" indent="-22857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990" indent="-22857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30" indent="-22857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70" indent="-2285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10" indent="-2285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50" indent="-2285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690" indent="-2285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9104CF-42D7-4573-BF42-6258F4B64E8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6161D-7C1F-435C-A9C8-D5D68573DE6C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6161D-7C1F-435C-A9C8-D5D68573DE6C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DE4B0-15C7-40B0-A677-FAD0E4420E24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825" indent="-28646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884" indent="-22917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4236" indent="-22917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2590" indent="-22917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0946" indent="-2291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9299" indent="-2291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7650" indent="-2291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6007" indent="-2291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F33CE9-2059-4E8A-A899-10E572C3075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923" indent="-2865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6034" indent="-22920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4446" indent="-22920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2861" indent="-22920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1277" indent="-2292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9690" indent="-2292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8102" indent="-2292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6518" indent="-2292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009C0-AC19-48AD-99A5-8172346B244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5A5AF1-2D66-4804-9EC6-4C0ABB484112}" type="slidenum">
              <a:rPr lang="ru-RU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5A5AF1-2D66-4804-9EC6-4C0ABB484112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5A5AF1-2D66-4804-9EC6-4C0ABB484112}" type="slidenum">
              <a:rPr lang="ru-R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5A5AF1-2D66-4804-9EC6-4C0ABB484112}" type="slidenum">
              <a:rPr 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6161D-7C1F-435C-A9C8-D5D68573DE6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49AE5AD-8FCD-46EA-B614-86EBDEBD5260}" type="slidenum">
              <a:rPr lang="ru-R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 txBox="1">
            <a:spLocks noGrp="1"/>
          </p:cNvSpPr>
          <p:nvPr/>
        </p:nvSpPr>
        <p:spPr bwMode="auto">
          <a:xfrm>
            <a:off x="5625119" y="6456623"/>
            <a:ext cx="4299246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06" tIns="45802" rIns="91606" bIns="45802" anchor="b"/>
          <a:lstStyle>
            <a:lvl1pPr defTabSz="900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C8C1632-D585-4B78-A7CC-E0637F91C1E3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49AE5AD-8FCD-46EA-B614-86EBDEBD5260}" type="slidenum">
              <a:rPr lang="ru-RU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6FDAF7-B939-4717-9081-3FB33FA8612D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11" Type="http://schemas.openxmlformats.org/officeDocument/2006/relationships/chart" Target="../charts/chart8.xml"/><Relationship Id="rId5" Type="http://schemas.openxmlformats.org/officeDocument/2006/relationships/chart" Target="../charts/chart2.xml"/><Relationship Id="rId10" Type="http://schemas.openxmlformats.org/officeDocument/2006/relationships/chart" Target="../charts/chart7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chart" Target="../charts/chart14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chart" Target="../charts/char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image" Target="../media/image3.png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5732586" cy="6858000"/>
          </a:xfr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475655" y="188640"/>
            <a:ext cx="42414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Государственное унитарное предприятие </a:t>
            </a:r>
          </a:p>
          <a:p>
            <a:pPr algn="r" eaLnBrk="1" hangingPunct="1"/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«Топливно-энергетический комплекс </a:t>
            </a:r>
          </a:p>
          <a:p>
            <a:pPr algn="r" eaLnBrk="1" hangingPunct="1"/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Санкт-Петербурга»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669925" cy="7794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173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" r="57324" b="8899"/>
          <a:stretch>
            <a:fillRect/>
          </a:stretch>
        </p:blipFill>
        <p:spPr bwMode="auto">
          <a:xfrm>
            <a:off x="5722938" y="1343025"/>
            <a:ext cx="3421062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2708920"/>
            <a:ext cx="5732463" cy="2373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  <a:defRPr/>
            </a:pPr>
            <a:r>
              <a:rPr lang="ru-RU" sz="26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ОТЧЕТ О </a:t>
            </a:r>
            <a:r>
              <a:rPr lang="ru-RU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ВЫПОЛНЕНИИ</a:t>
            </a:r>
            <a:r>
              <a:rPr lang="en-US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ПЛАНА</a:t>
            </a:r>
            <a:endParaRPr lang="en-US" sz="2600" kern="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14000"/>
              </a:lnSpc>
              <a:defRPr/>
            </a:pPr>
            <a:r>
              <a:rPr lang="ru-RU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ФИНАНСОВО-ХОЗЯЙСТВЕННОЙ</a:t>
            </a:r>
            <a:r>
              <a:rPr lang="en-US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US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ГУП </a:t>
            </a:r>
            <a:r>
              <a:rPr lang="ru-RU" sz="26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ТЭК</a:t>
            </a:r>
            <a:r>
              <a:rPr lang="en-US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СПб»</a:t>
            </a:r>
            <a:endParaRPr lang="en-US" sz="2600" kern="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14000"/>
              </a:lnSpc>
              <a:defRPr/>
            </a:pPr>
            <a:r>
              <a:rPr lang="ru-RU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en-US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r>
              <a:rPr lang="en-US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 ЗАДАЧАХ НА 2019 ГОД </a:t>
            </a:r>
            <a:endParaRPr lang="ru-RU" sz="2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5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120" y="0"/>
            <a:ext cx="3426880" cy="137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1475655" y="1343025"/>
            <a:ext cx="766834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73246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2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956550" cy="703263"/>
          </a:xfrm>
          <a:noFill/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Кредитный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портфель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ссудная задолженность предприятия</a:t>
            </a: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6E743EC-02E7-4F24-8F99-765C1C7487DF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Объект 1"/>
          <p:cNvSpPr>
            <a:spLocks noGrp="1"/>
          </p:cNvSpPr>
          <p:nvPr>
            <p:ph idx="1"/>
          </p:nvPr>
        </p:nvSpPr>
        <p:spPr>
          <a:xfrm>
            <a:off x="4571997" y="3861346"/>
            <a:ext cx="4392492" cy="273630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50"/>
              </a:spcBef>
              <a:buNone/>
            </a:pP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итогам </a:t>
            </a:r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года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ссудной задолженности ГУП «ТЭК СПб» </a:t>
            </a:r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уменьшился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716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руб. Снижение задолженности по кредитному портфелю </a:t>
            </a:r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вызвано ростом собираемости дебиторской задолженности и, как следствие, увеличением временно свободных собственных средств. </a:t>
            </a:r>
            <a:endParaRPr lang="ru-RU" sz="10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150"/>
              </a:spcBef>
              <a:buNone/>
            </a:pPr>
            <a:endParaRPr lang="ru-RU" sz="10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150"/>
              </a:spcBef>
              <a:buNone/>
            </a:pPr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Уменьшение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объема начисленных процентов за </a:t>
            </a:r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сравнению с </a:t>
            </a:r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годом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руб. </a:t>
            </a:r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фоне снижения ставок заимствования на финансовом рынке, произошло в результате  проводимой работы с банками по заключению доп. соглашений о снижении ставок к действующим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кредитным </a:t>
            </a:r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договорам и рациональной выборки средств в рамках согласованного  лимита кредитного портфеля. </a:t>
            </a:r>
          </a:p>
          <a:p>
            <a:pPr marL="355600" lvl="1" indent="-355600" algn="just">
              <a:buNone/>
              <a:tabLst>
                <a:tab pos="355600" algn="l"/>
              </a:tabLst>
            </a:pPr>
            <a:endParaRPr lang="ru-RU" sz="105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lvl="1" indent="-355600" algn="just">
              <a:buNone/>
              <a:tabLst>
                <a:tab pos="355600" algn="l"/>
              </a:tabLst>
            </a:pPr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2018 году средневзвешенная ставка по кредитам  составила 8,16%</a:t>
            </a:r>
          </a:p>
        </p:txBody>
      </p:sp>
      <p:graphicFrame>
        <p:nvGraphicFramePr>
          <p:cNvPr id="1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642929"/>
              </p:ext>
            </p:extLst>
          </p:nvPr>
        </p:nvGraphicFramePr>
        <p:xfrm>
          <a:off x="-3740" y="3717032"/>
          <a:ext cx="4391941" cy="278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76056" y="1412776"/>
            <a:ext cx="6110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  <p:graphicFrame>
        <p:nvGraphicFramePr>
          <p:cNvPr id="17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353883"/>
              </p:ext>
            </p:extLst>
          </p:nvPr>
        </p:nvGraphicFramePr>
        <p:xfrm>
          <a:off x="4716016" y="794403"/>
          <a:ext cx="4176464" cy="2922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689991"/>
              </p:ext>
            </p:extLst>
          </p:nvPr>
        </p:nvGraphicFramePr>
        <p:xfrm>
          <a:off x="179512" y="821064"/>
          <a:ext cx="4464496" cy="282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67224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45360"/>
            <a:ext cx="1152316" cy="460926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7786710" cy="6800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показатели деятельности Предприятия в части заключения договоров о подключении объектов к системам теплоснабжения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06797"/>
              </p:ext>
            </p:extLst>
          </p:nvPr>
        </p:nvGraphicFramePr>
        <p:xfrm>
          <a:off x="357158" y="1071546"/>
          <a:ext cx="8358247" cy="244605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384174"/>
                <a:gridCol w="2248558"/>
                <a:gridCol w="2725515"/>
              </a:tblGrid>
              <a:tr h="4617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Период</a:t>
                      </a:r>
                    </a:p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Показатель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</a:p>
                  </a:txBody>
                  <a:tcPr marL="6046" marR="6046" marT="6046" marB="0" anchor="ctr">
                    <a:noFill/>
                  </a:tcPr>
                </a:tc>
              </a:tr>
              <a:tr h="26848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Заявки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заключение договоров о подключении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1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шт.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</a:tr>
              <a:tr h="23411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Заключено договоров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 подключении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5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Количество, шт.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</a:tr>
              <a:tr h="245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Нагрузка, Гкал/час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419,02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148,88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</a:tr>
              <a:tr h="2637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млн.руб. (без НДС) 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858,65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614,94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</a:tr>
              <a:tr h="24595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Исполнено договоров о подключении 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5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Количество, шт.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357158" y="1071546"/>
            <a:ext cx="3357586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214282" y="680043"/>
            <a:ext cx="8501122" cy="3006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действующих договоров о подключении составляет 402 шт.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851E9AF-D34B-44BE-9856-6DCCDF1F191B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11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578056"/>
              </p:ext>
            </p:extLst>
          </p:nvPr>
        </p:nvGraphicFramePr>
        <p:xfrm>
          <a:off x="207097" y="4077071"/>
          <a:ext cx="8579744" cy="2194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60647"/>
                <a:gridCol w="673538"/>
                <a:gridCol w="1040283"/>
                <a:gridCol w="1072870"/>
                <a:gridCol w="815130"/>
                <a:gridCol w="919633"/>
                <a:gridCol w="1101189"/>
                <a:gridCol w="896454"/>
              </a:tblGrid>
              <a:tr h="716764"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Период                                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</a:t>
                      </a:r>
                    </a:p>
                    <a:p>
                      <a:pPr marL="0" algn="l" defTabSz="914400" rtl="0" eaLnBrk="1" fontAlgn="ctr" latinLnBrk="0" hangingPunct="1"/>
                      <a:endParaRPr lang="ru-RU" sz="1400" b="1" u="none" strike="noStrike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l" defTabSz="914400" rtl="0" eaLnBrk="1" fontAlgn="ctr" latinLnBrk="0" hangingPunct="1"/>
                      <a:endParaRPr lang="ru-RU" sz="1400" b="1" u="none" strike="noStrike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l" defTabSz="914400" rtl="0" eaLnBrk="1" fontAlgn="ctr" latinLnBrk="0" hangingPunct="1"/>
                      <a:endParaRPr lang="ru-RU" sz="1400" b="1" u="none" strike="noStrike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b="1" u="none" strike="noStrike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u="none" strike="noStrike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u="none" strike="noStrike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u="none" strike="noStrike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</a:t>
                      </a:r>
                    </a:p>
                  </a:txBody>
                  <a:tcPr anchor="ctr">
                    <a:noFill/>
                  </a:tcPr>
                </a:tc>
              </a:tr>
              <a:tr h="716764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u="none" strike="noStrike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u="none" strike="noStrike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выполне ния </a:t>
                      </a:r>
                      <a:endParaRPr lang="ru-RU" sz="1400" b="1" u="none" strike="noStrike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</a:t>
                      </a:r>
                      <a:endParaRPr lang="ru-RU" sz="1400" b="1" u="none" strike="noStrike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  <a:endParaRPr lang="ru-RU" sz="1400" b="1" u="none" strike="noStrike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ния</a:t>
                      </a:r>
                      <a:endParaRPr lang="ru-RU" sz="1400" b="1" u="none" strike="noStrike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  <a:endParaRPr lang="ru-RU" sz="1400" b="1" u="none" strike="noStrike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726713">
                <a:tc>
                  <a:txBody>
                    <a:bodyPr/>
                    <a:lstStyle/>
                    <a:p>
                      <a:r>
                        <a:rPr lang="ru-RU" sz="1400" u="none" strike="noStrike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по договорам о подключении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1202,65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100,22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1260,0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1063,42</a:t>
                      </a:r>
                      <a:r>
                        <a:rPr lang="en-US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400" b="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1290,0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3501008"/>
            <a:ext cx="83901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 от взимания платы за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подключения в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динамике за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2017-2018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гг.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228183" y="3827914"/>
            <a:ext cx="2246519" cy="17259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., без НДС</a:t>
            </a:r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251520" y="6333627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-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перенос сроков подключения по инициативе Заказчиков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14"/>
          <p:cNvSpPr txBox="1">
            <a:spLocks/>
          </p:cNvSpPr>
          <p:nvPr/>
        </p:nvSpPr>
        <p:spPr bwMode="auto">
          <a:xfrm>
            <a:off x="7010403" y="6625034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6E743EC-02E7-4F24-8F99-765C1C7487DF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24446"/>
      </p:ext>
    </p:extLst>
  </p:cSld>
  <p:clrMapOvr>
    <a:masterClrMapping/>
  </p:clrMapOvr>
  <p:transition advTm="782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45360"/>
            <a:ext cx="1152316" cy="460926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7786710" cy="6800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Достижение показателей целевой модели дорожной карты «Получение разрешения на строительство»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26389"/>
              </p:ext>
            </p:extLst>
          </p:nvPr>
        </p:nvGraphicFramePr>
        <p:xfrm>
          <a:off x="472393" y="4797151"/>
          <a:ext cx="8359251" cy="14630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94621"/>
                <a:gridCol w="785470"/>
                <a:gridCol w="705136"/>
                <a:gridCol w="571504"/>
                <a:gridCol w="571504"/>
                <a:gridCol w="714380"/>
                <a:gridCol w="571504"/>
                <a:gridCol w="2545132"/>
              </a:tblGrid>
              <a:tr h="48860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  <a:p>
                      <a:pPr algn="l" fontAlgn="ctr"/>
                      <a:r>
                        <a:rPr lang="ru-RU" sz="1200" b="1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6046" marR="6046" marT="6046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6046" marR="6046" marT="6046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u="none" strike="noStrike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Целевое</a:t>
                      </a:r>
                      <a:r>
                        <a:rPr lang="ru-RU" sz="1100" b="1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значение показателя 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line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(на конец 2019 г.)</a:t>
                      </a:r>
                      <a:endParaRPr lang="ru-RU" sz="1100" b="1" u="none" strike="noStrike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</a:tr>
              <a:tr h="391053">
                <a:tc v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т.ч. </a:t>
                      </a:r>
                      <a:endParaRPr lang="en-US" sz="1200" b="1" i="0" u="none" strike="noStrike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en-US" sz="1200" b="1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on-line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т.ч. </a:t>
                      </a:r>
                      <a:endParaRPr lang="en-US" sz="1200" b="1" i="0" u="none" strike="noStrike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en-US" sz="1200" b="1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line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</a:tr>
              <a:tr h="583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заявок на заключение договора о подключении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69,43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46,05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6" marR="6046" marT="6046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>
          <a:xfrm>
            <a:off x="463968" y="4365104"/>
            <a:ext cx="8501122" cy="3600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ON-LINE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подключение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 rot="10800000" flipV="1">
            <a:off x="463968" y="6165304"/>
            <a:ext cx="8501122" cy="4320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Целевое значение показателя достигнуто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4" y="834692"/>
            <a:ext cx="1234629" cy="17294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8" y="1485233"/>
            <a:ext cx="1234629" cy="156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835696" y="1556792"/>
            <a:ext cx="6975886" cy="1224136"/>
          </a:xfrm>
          <a:prstGeom prst="roundRect">
            <a:avLst/>
          </a:prstGeom>
          <a:solidFill>
            <a:srgbClr val="E6EAF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Санкт-Петербурга  №12-рп от 17.02.2017 «Об утверждении плана мероприятий ("дорожных карт") по внедрению в Санкт-Петербурге целевых моделей упрощения процедур ведения бизнеса и повышения инвестиционной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привлекательности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Санкт-Петербурга» 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электронного сервиса «Технологического подключения» получила положительную оценку Агентства стратегических инициатив, практика ГУП «ТЭК СПб» признана одной из лучших в России и размещена на сайте Агентства стратегических инициатив.</a:t>
            </a:r>
            <a:r>
              <a:rPr lang="ru-RU" sz="1100" dirty="0" smtClean="0"/>
              <a:t> </a:t>
            </a:r>
          </a:p>
          <a:p>
            <a:pPr algn="ctr"/>
            <a:r>
              <a:rPr lang="en-US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35696" y="900239"/>
            <a:ext cx="6945868" cy="576064"/>
          </a:xfrm>
          <a:prstGeom prst="roundRect">
            <a:avLst/>
          </a:prstGeom>
          <a:solidFill>
            <a:srgbClr val="E6EAF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Правительства Российской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Федерации №147-р от 31.01.2017 «Об </a:t>
            </a: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утверждении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целевых</a:t>
            </a: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моделей упрощения процедур ведения бизнеса и повышения инвестиционной привлекательности субъектов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Федерации».</a:t>
            </a:r>
            <a:endParaRPr lang="ru-RU" sz="105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07704" y="2924944"/>
            <a:ext cx="6975886" cy="1224136"/>
          </a:xfrm>
          <a:prstGeom prst="roundRect">
            <a:avLst/>
          </a:prstGeom>
          <a:solidFill>
            <a:srgbClr val="E6EAF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№955 от  09.08.2017 «Об  установлении особенностей оказания услуг по подключению объектов капитального строительства к сетям инженерно-технического обеспечения в электронной форме на территории  Московской области и гг. Москвы и Санкт-Петербурга».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Обеспечена возможность  приёма единой заявки  на получение технических условий и заявки на заключение договора о подключении поданной через региональный портал государственных и муниципальных услуг .</a:t>
            </a:r>
            <a:r>
              <a:rPr lang="en-US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14"/>
          <p:cNvSpPr txBox="1">
            <a:spLocks/>
          </p:cNvSpPr>
          <p:nvPr/>
        </p:nvSpPr>
        <p:spPr bwMode="auto">
          <a:xfrm>
            <a:off x="7010403" y="6625034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6E743EC-02E7-4F24-8F99-765C1C7487DF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882328"/>
      </p:ext>
    </p:extLst>
  </p:cSld>
  <p:clrMapOvr>
    <a:masterClrMapping/>
  </p:clrMapOvr>
  <p:transition advTm="782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омер слайда 14"/>
          <p:cNvSpPr txBox="1">
            <a:spLocks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47500" lnSpcReduction="20000"/>
          </a:bodyPr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buNone/>
              <a:defRPr sz="27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endParaRPr lang="ru-RU" dirty="0"/>
          </a:p>
        </p:txBody>
      </p:sp>
      <p:pic>
        <p:nvPicPr>
          <p:cNvPr id="14338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53975" y="22430"/>
            <a:ext cx="9036050" cy="657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 выполнении 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решений заседания комиссии по подведению итогов </a:t>
            </a:r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финансово-хозяйственной деятельности ГУП «ТЭК СПб»</a:t>
            </a:r>
            <a:endParaRPr lang="ru-RU" sz="175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14"/>
          <p:cNvSpPr txBox="1">
            <a:spLocks/>
          </p:cNvSpPr>
          <p:nvPr/>
        </p:nvSpPr>
        <p:spPr bwMode="auto">
          <a:xfrm>
            <a:off x="7010403" y="6597002"/>
            <a:ext cx="2133600" cy="26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3B1FA64-B860-49BC-9D93-A39917080304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529097"/>
              </p:ext>
            </p:extLst>
          </p:nvPr>
        </p:nvGraphicFramePr>
        <p:xfrm>
          <a:off x="251520" y="980728"/>
          <a:ext cx="8712968" cy="5104112"/>
        </p:xfrm>
        <a:graphic>
          <a:graphicData uri="http://schemas.openxmlformats.org/drawingml/2006/table">
            <a:tbl>
              <a:tblPr/>
              <a:tblGrid>
                <a:gridCol w="2123328"/>
                <a:gridCol w="2939355"/>
                <a:gridCol w="2118597"/>
                <a:gridCol w="1531688"/>
              </a:tblGrid>
              <a:tr h="588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№ Протокола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Отчетный период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Результаты исполнения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853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Выполнение решений заседания комиссии по подведению итогов финансово-хозяйственной деятельности  государственных унитарных предприятий </a:t>
                      </a:r>
                      <a:endParaRPr lang="ru-RU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Санкт-Петербурга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, подведомственных </a:t>
                      </a:r>
                      <a:endParaRPr lang="ru-RU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Комитету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по энергетике и инженерному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обеспечению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№ 318 от 30.08.2017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месяцев 2017 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Выполнено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№ 429 от 30.11.2017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 месяцев 2017 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Выполнено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№ 111 от 27.04.2018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2017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Выполнено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№ 135 от 25.05.2018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квартал 2018 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Выполнено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№ 252 от 30.08.2018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полугодие 2018 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Выполнено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№ 370 от 30.11.2018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 месяцев 2018 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Выполнено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027192"/>
      </p:ext>
    </p:extLst>
  </p:cSld>
  <p:clrMapOvr>
    <a:masterClrMapping/>
  </p:clrMapOvr>
  <p:transition advTm="782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63" y="128588"/>
            <a:ext cx="7956550" cy="6461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Основные задачи, которые ГУП «ТЭК СПб» 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удалось решить за последние годы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11EBFC1F-5052-4F96-BCCC-47BA8B52EE97}" type="slidenum">
              <a:rPr lang="ru-RU" sz="1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algn="r"/>
              <a:t>14</a:t>
            </a:fld>
            <a:endParaRPr lang="ru-RU" sz="12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60330" y="-3756960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Прямоугольник 2"/>
          <p:cNvSpPr>
            <a:spLocks noChangeArrowheads="1"/>
          </p:cNvSpPr>
          <p:nvPr/>
        </p:nvSpPr>
        <p:spPr bwMode="auto">
          <a:xfrm>
            <a:off x="30163" y="980728"/>
            <a:ext cx="9005887" cy="51180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500" dirty="0">
                <a:solidFill>
                  <a:srgbClr val="254061"/>
                </a:solidFill>
                <a:latin typeface="Times New Roman"/>
                <a:cs typeface="Times New Roman"/>
              </a:rPr>
              <a:t>Предприятие получило стабильный </a:t>
            </a:r>
            <a:r>
              <a:rPr lang="ru-RU" sz="1500" b="1" dirty="0">
                <a:solidFill>
                  <a:srgbClr val="254061"/>
                </a:solidFill>
                <a:latin typeface="Times New Roman"/>
                <a:cs typeface="Times New Roman"/>
              </a:rPr>
              <a:t>положительный результат </a:t>
            </a:r>
            <a:r>
              <a:rPr lang="ru-RU" sz="1500" dirty="0">
                <a:solidFill>
                  <a:srgbClr val="254061"/>
                </a:solidFill>
                <a:latin typeface="Times New Roman"/>
                <a:cs typeface="Times New Roman"/>
              </a:rPr>
              <a:t>на протяжении трех последних лет. </a:t>
            </a:r>
            <a:r>
              <a:rPr lang="ru-RU" sz="1500" b="1" dirty="0">
                <a:solidFill>
                  <a:srgbClr val="254061"/>
                </a:solidFill>
                <a:latin typeface="Times New Roman"/>
                <a:cs typeface="Times New Roman"/>
              </a:rPr>
              <a:t>Чистая прибыль за 2018 год</a:t>
            </a:r>
            <a:r>
              <a:rPr lang="ru-RU" sz="1500" dirty="0">
                <a:solidFill>
                  <a:srgbClr val="254061"/>
                </a:solidFill>
                <a:latin typeface="Times New Roman"/>
                <a:cs typeface="Times New Roman"/>
              </a:rPr>
              <a:t> - </a:t>
            </a:r>
            <a:r>
              <a:rPr lang="ru-RU" sz="1500" b="1" dirty="0">
                <a:solidFill>
                  <a:srgbClr val="254061"/>
                </a:solidFill>
                <a:latin typeface="Times New Roman"/>
                <a:cs typeface="Times New Roman"/>
              </a:rPr>
              <a:t>лучший</a:t>
            </a:r>
            <a:r>
              <a:rPr lang="ru-RU" sz="1500" dirty="0">
                <a:solidFill>
                  <a:srgbClr val="254061"/>
                </a:solidFill>
                <a:latin typeface="Times New Roman"/>
                <a:cs typeface="Times New Roman"/>
              </a:rPr>
              <a:t> </a:t>
            </a:r>
            <a:r>
              <a:rPr lang="ru-RU" sz="1500" b="1" dirty="0">
                <a:solidFill>
                  <a:srgbClr val="254061"/>
                </a:solidFill>
                <a:latin typeface="Times New Roman"/>
                <a:cs typeface="Times New Roman"/>
              </a:rPr>
              <a:t>показатель</a:t>
            </a:r>
            <a:r>
              <a:rPr lang="ru-RU" sz="1500" dirty="0">
                <a:solidFill>
                  <a:srgbClr val="254061"/>
                </a:solidFill>
                <a:latin typeface="Times New Roman"/>
                <a:cs typeface="Times New Roman"/>
              </a:rPr>
              <a:t> за последние 7 </a:t>
            </a:r>
            <a:r>
              <a:rPr lang="ru-RU" sz="1500" dirty="0" smtClean="0">
                <a:solidFill>
                  <a:srgbClr val="254061"/>
                </a:solidFill>
                <a:latin typeface="Times New Roman"/>
                <a:cs typeface="Times New Roman"/>
              </a:rPr>
              <a:t>лет</a:t>
            </a:r>
            <a:r>
              <a:rPr lang="ru-RU" sz="1500" dirty="0">
                <a:solidFill>
                  <a:srgbClr val="254061"/>
                </a:solidFill>
                <a:latin typeface="Times New Roman"/>
                <a:cs typeface="Times New Roman"/>
              </a:rPr>
              <a:t>. </a:t>
            </a:r>
            <a:r>
              <a:rPr lang="en-US" sz="1500" dirty="0">
                <a:solidFill>
                  <a:srgbClr val="002060"/>
                </a:solidFill>
                <a:latin typeface="Times New Roman"/>
                <a:ea typeface="Calibri"/>
              </a:rPr>
              <a:t>EBITDA </a:t>
            </a:r>
            <a:r>
              <a:rPr lang="ru-RU" sz="1500" dirty="0">
                <a:solidFill>
                  <a:srgbClr val="002060"/>
                </a:solidFill>
                <a:latin typeface="Times New Roman"/>
                <a:ea typeface="Calibri"/>
              </a:rPr>
              <a:t>за последние 5 лет выросла на 3 </a:t>
            </a: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Calibri"/>
              </a:rPr>
              <a:t>млрд.руб. и </a:t>
            </a:r>
            <a:r>
              <a:rPr lang="ru-RU" sz="1500" dirty="0">
                <a:solidFill>
                  <a:srgbClr val="002060"/>
                </a:solidFill>
                <a:latin typeface="Times New Roman"/>
                <a:ea typeface="Calibri"/>
              </a:rPr>
              <a:t>составляет </a:t>
            </a:r>
            <a:r>
              <a:rPr lang="ru-RU" sz="1500" dirty="0" smtClean="0">
                <a:solidFill>
                  <a:srgbClr val="002060"/>
                </a:solidFill>
                <a:latin typeface="Times New Roman"/>
                <a:ea typeface="Calibri"/>
              </a:rPr>
              <a:t>6,7 млрд. руб.</a:t>
            </a:r>
          </a:p>
          <a:p>
            <a:pPr marL="51435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254061"/>
                </a:solidFill>
                <a:latin typeface="Times New Roman"/>
                <a:cs typeface="Times New Roman"/>
              </a:rPr>
              <a:t>Достигнута </a:t>
            </a:r>
            <a:r>
              <a:rPr lang="ru-RU" sz="1500" dirty="0">
                <a:solidFill>
                  <a:srgbClr val="254061"/>
                </a:solidFill>
                <a:latin typeface="Times New Roman"/>
                <a:cs typeface="Times New Roman"/>
              </a:rPr>
              <a:t>положительная динамика </a:t>
            </a:r>
            <a:r>
              <a:rPr lang="ru-RU" sz="1500" b="1" dirty="0">
                <a:solidFill>
                  <a:srgbClr val="254061"/>
                </a:solidFill>
                <a:latin typeface="Times New Roman"/>
                <a:cs typeface="Times New Roman"/>
              </a:rPr>
              <a:t>показателей финансового </a:t>
            </a:r>
            <a:r>
              <a:rPr lang="ru-RU" sz="1500" b="1" dirty="0" smtClean="0">
                <a:solidFill>
                  <a:srgbClr val="254061"/>
                </a:solidFill>
                <a:latin typeface="Times New Roman"/>
                <a:cs typeface="Times New Roman"/>
              </a:rPr>
              <a:t>состояния, ликвидирована просроченная кредиторская задолженность, уровень </a:t>
            </a:r>
            <a:r>
              <a:rPr lang="ru-RU" sz="1500" b="1" dirty="0">
                <a:solidFill>
                  <a:srgbClr val="254061"/>
                </a:solidFill>
                <a:latin typeface="Times New Roman"/>
                <a:cs typeface="Times New Roman"/>
              </a:rPr>
              <a:t>собираемости </a:t>
            </a:r>
            <a:r>
              <a:rPr lang="ru-RU" sz="1500" dirty="0">
                <a:solidFill>
                  <a:srgbClr val="254061"/>
                </a:solidFill>
                <a:latin typeface="Times New Roman"/>
                <a:cs typeface="Times New Roman"/>
              </a:rPr>
              <a:t>платежей </a:t>
            </a:r>
            <a:r>
              <a:rPr lang="ru-RU" sz="1500" dirty="0" smtClean="0">
                <a:solidFill>
                  <a:srgbClr val="254061"/>
                </a:solidFill>
                <a:latin typeface="Times New Roman"/>
                <a:cs typeface="Times New Roman"/>
              </a:rPr>
              <a:t> вырос до </a:t>
            </a:r>
            <a:r>
              <a:rPr lang="ru-RU" sz="1500" dirty="0">
                <a:solidFill>
                  <a:srgbClr val="254061"/>
                </a:solidFill>
                <a:latin typeface="Times New Roman"/>
                <a:cs typeface="Times New Roman"/>
              </a:rPr>
              <a:t>102</a:t>
            </a:r>
            <a:r>
              <a:rPr lang="ru-RU" sz="1500" dirty="0" smtClean="0">
                <a:solidFill>
                  <a:srgbClr val="254061"/>
                </a:solidFill>
                <a:latin typeface="Times New Roman"/>
                <a:cs typeface="Times New Roman"/>
              </a:rPr>
              <a:t>%.</a:t>
            </a:r>
            <a:endParaRPr lang="ru-RU" sz="1500" dirty="0" smtClean="0">
              <a:cs typeface="Times New Roman"/>
            </a:endParaRPr>
          </a:p>
          <a:p>
            <a:pPr marL="51435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500" dirty="0">
                <a:solidFill>
                  <a:srgbClr val="254061"/>
                </a:solidFill>
                <a:latin typeface="Times New Roman"/>
                <a:cs typeface="Times New Roman"/>
              </a:rPr>
              <a:t>После десятка лет значительного отставания уровня средней заработной платы сотрудников предприятия от среднегородского уровня и заработной платы соседних РСО, оказывающих аналогичные услуги, в 2018 году </a:t>
            </a:r>
            <a:r>
              <a:rPr lang="ru-RU" sz="1500" b="1" dirty="0">
                <a:solidFill>
                  <a:srgbClr val="254061"/>
                </a:solidFill>
                <a:latin typeface="Times New Roman"/>
                <a:cs typeface="Times New Roman"/>
              </a:rPr>
              <a:t>удалось обосновать необходимость роста заработной платы сотрудников</a:t>
            </a:r>
            <a:r>
              <a:rPr lang="ru-RU" sz="1500" dirty="0">
                <a:solidFill>
                  <a:srgbClr val="254061"/>
                </a:solidFill>
                <a:latin typeface="Times New Roman"/>
                <a:cs typeface="Times New Roman"/>
              </a:rPr>
              <a:t>, в результате чего заработная плата почти 9 тысяч работников ГУП «ТЭК СПб» увеличена (кроме руководящего состава) и приблизится к среднегородскому уровню.</a:t>
            </a:r>
          </a:p>
          <a:p>
            <a:pPr marL="51435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500" dirty="0">
                <a:solidFill>
                  <a:srgbClr val="254061"/>
                </a:solidFill>
                <a:latin typeface="Times New Roman"/>
                <a:cs typeface="Times New Roman"/>
              </a:rPr>
              <a:t>Предприятием автоматизирован процесс подключения потребителей к сетям (</a:t>
            </a:r>
            <a:r>
              <a:rPr lang="en-US" sz="1500" dirty="0">
                <a:solidFill>
                  <a:srgbClr val="254061"/>
                </a:solidFill>
                <a:latin typeface="Times New Roman"/>
                <a:cs typeface="Times New Roman"/>
              </a:rPr>
              <a:t>online </a:t>
            </a:r>
            <a:r>
              <a:rPr lang="ru-RU" sz="1500" dirty="0">
                <a:solidFill>
                  <a:srgbClr val="254061"/>
                </a:solidFill>
                <a:latin typeface="Times New Roman"/>
                <a:cs typeface="Times New Roman"/>
              </a:rPr>
              <a:t>подключения). Данная практика признана одной из лучших в России и размещена на сайте Агентства стратегических </a:t>
            </a:r>
            <a:r>
              <a:rPr lang="ru-RU" sz="1500" dirty="0" smtClean="0">
                <a:solidFill>
                  <a:srgbClr val="254061"/>
                </a:solidFill>
                <a:latin typeface="Times New Roman"/>
                <a:cs typeface="Times New Roman"/>
              </a:rPr>
              <a:t>инициатив.</a:t>
            </a:r>
          </a:p>
          <a:p>
            <a:pPr marL="51435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Осуществляется эксплуатация теплоэнергетических объектов ГУП СПб «Пушкинский ТЭК», находящегося в процедуре банкротства, и теплоснабжение потребителей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Пушкинского </a:t>
            </a:r>
            <a:b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и </a:t>
            </a:r>
            <a:r>
              <a:rPr lang="ru-RU" sz="15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Колпинского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районов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.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С 2015 года ГУП «ТЭК СПб» ведет планомерную системную  работу  </a:t>
            </a:r>
            <a:b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по сопровождению процедуры банкротства СПб ГУП «Пушкинский ТЭК».</a:t>
            </a:r>
            <a:endParaRPr lang="ru-RU" sz="1500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8698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1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1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4925" y="0"/>
            <a:ext cx="9137650" cy="5715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тарифа и плана ФХД ГУП «ТЭК СПб» на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3076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 rot="16200000" flipH="1">
            <a:off x="4557001" y="-3942717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Box 10"/>
          <p:cNvSpPr txBox="1">
            <a:spLocks noChangeArrowheads="1"/>
          </p:cNvSpPr>
          <p:nvPr/>
        </p:nvSpPr>
        <p:spPr bwMode="auto">
          <a:xfrm>
            <a:off x="1296988" y="2492375"/>
            <a:ext cx="82708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НВВ</a:t>
            </a:r>
          </a:p>
          <a:p>
            <a:pPr algn="ctr"/>
            <a:endParaRPr lang="ru-RU" sz="1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ГУП «ТЭК СПб»  2015</a:t>
            </a:r>
          </a:p>
        </p:txBody>
      </p:sp>
      <p:sp>
        <p:nvSpPr>
          <p:cNvPr id="3079" name="Номер слайда 14"/>
          <p:cNvSpPr txBox="1">
            <a:spLocks/>
          </p:cNvSpPr>
          <p:nvPr/>
        </p:nvSpPr>
        <p:spPr bwMode="auto">
          <a:xfrm>
            <a:off x="7010400" y="6624638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12083C68-9455-4861-AC59-0D0275F44464}" type="slidenum">
              <a:rPr lang="ru-RU" sz="1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algn="r"/>
              <a:t>15</a:t>
            </a:fld>
            <a:endParaRPr lang="ru-RU" sz="12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TextBox 3"/>
          <p:cNvSpPr txBox="1">
            <a:spLocks noChangeArrowheads="1"/>
          </p:cNvSpPr>
          <p:nvPr/>
        </p:nvSpPr>
        <p:spPr bwMode="auto">
          <a:xfrm>
            <a:off x="8180388" y="652463"/>
            <a:ext cx="754062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794403"/>
              </p:ext>
            </p:extLst>
          </p:nvPr>
        </p:nvGraphicFramePr>
        <p:xfrm>
          <a:off x="152400" y="914400"/>
          <a:ext cx="8782050" cy="5511801"/>
        </p:xfrm>
        <a:graphic>
          <a:graphicData uri="http://schemas.openxmlformats.org/drawingml/2006/table">
            <a:tbl>
              <a:tblPr/>
              <a:tblGrid>
                <a:gridCol w="374133"/>
                <a:gridCol w="3807397"/>
                <a:gridCol w="1150130"/>
                <a:gridCol w="1150130"/>
                <a:gridCol w="1150130"/>
                <a:gridCol w="1150130"/>
              </a:tblGrid>
              <a:tr h="7990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Статьи затрат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Предусмотрено в </a:t>
                      </a:r>
                      <a: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тарифе</a:t>
                      </a:r>
                      <a:b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2019 ВСЕГО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ПФХД ГУП «ТЭК СПб»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  </a:t>
                      </a:r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2019 ВСЕГО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ОТКЛОНЕНИЕ</a:t>
                      </a:r>
                      <a:b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ПФХД </a:t>
                      </a:r>
                      <a: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ГУП "ТЭК СПб" </a:t>
                      </a:r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2019 – Предусмотрено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в </a:t>
                      </a:r>
                      <a: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тарифе</a:t>
                      </a:r>
                      <a:b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2019  ВСЕГО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абс. (+/-)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отн</a:t>
                      </a:r>
                      <a: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.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 </a:t>
                      </a:r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Энергоресурсы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25 207,53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25 195,33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-12,20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 </a:t>
                      </a:r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1.1</a:t>
                      </a:r>
                      <a:endParaRPr lang="ru-RU" sz="11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Топливо на технологические цели </a:t>
                      </a:r>
                    </a:p>
                  </a:txBody>
                  <a:tcPr marL="8333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9 782,92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9 894,87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111,94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101,1%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 </a:t>
                      </a:r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1.2</a:t>
                      </a:r>
                      <a:endParaRPr lang="ru-RU" sz="11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Вода на технологические цели</a:t>
                      </a:r>
                    </a:p>
                  </a:txBody>
                  <a:tcPr marL="8333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2 327,93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2 330,37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2,44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100,1%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 </a:t>
                      </a:r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1.3</a:t>
                      </a:r>
                      <a:endParaRPr lang="ru-RU" sz="11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Покупная электрическая энергия </a:t>
                      </a:r>
                    </a:p>
                  </a:txBody>
                  <a:tcPr marL="8333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2 185,63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2 126,69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-58,94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97,3%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 </a:t>
                      </a:r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1.4</a:t>
                      </a:r>
                      <a:endParaRPr lang="ru-RU" sz="11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Покупная тепловая энергия </a:t>
                      </a:r>
                    </a:p>
                  </a:txBody>
                  <a:tcPr marL="8333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10 911,04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10 843,40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-67,65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99,4%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 </a:t>
                      </a:r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Фонд оплаты труда (с отчислениями)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7 059,42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6 833,28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-226,14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96,8%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 </a:t>
                      </a:r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Амортизация ОС + НМА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4 980,52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5 946,48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965,96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119,4%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 </a:t>
                      </a:r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Производственные расходы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987,13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1 116,44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129,31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113,1%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 </a:t>
                      </a:r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4.1</a:t>
                      </a:r>
                      <a:endParaRPr lang="ru-RU" sz="11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Ремонтный фонд</a:t>
                      </a:r>
                    </a:p>
                  </a:txBody>
                  <a:tcPr marL="8333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455,45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504,39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48,94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110,7%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 </a:t>
                      </a:r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4.2</a:t>
                      </a:r>
                      <a:endParaRPr lang="ru-RU" sz="11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Материалы </a:t>
                      </a:r>
                    </a:p>
                  </a:txBody>
                  <a:tcPr marL="8333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262,22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352,84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90,62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134,6%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 </a:t>
                      </a:r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4.3</a:t>
                      </a:r>
                      <a:endParaRPr lang="ru-RU" sz="11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Прочие прямые расходы</a:t>
                      </a:r>
                    </a:p>
                  </a:txBody>
                  <a:tcPr marL="8333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269,47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259,21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-10,25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96,2%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 </a:t>
                      </a:r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Эксплуатационные расходы, в </a:t>
                      </a:r>
                      <a:r>
                        <a:rPr lang="ru-RU" sz="1100" b="1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т.ч</a:t>
                      </a:r>
                      <a: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1 317,90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2 190,19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872,29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166,2%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 </a:t>
                      </a:r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5.1</a:t>
                      </a:r>
                      <a:endParaRPr lang="ru-RU" sz="11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Услуги СПб ГУП "ВЦКП МК ЖХ"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388,82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388,82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 </a:t>
                      </a:r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Себестоимость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39 519,15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41 234,08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1 714,92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104,3%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 </a:t>
                      </a:r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7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Расходы из </a:t>
                      </a:r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прибыли, в </a:t>
                      </a:r>
                      <a:r>
                        <a:rPr lang="ru-RU" sz="1100" b="1" i="0" u="none" strike="noStrike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т.ч</a:t>
                      </a:r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2 061,20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2 699,96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638,76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131,0%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 </a:t>
                      </a:r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7.1</a:t>
                      </a:r>
                      <a:endParaRPr lang="ru-RU" sz="11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выплаты социального характера по КД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312,10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411,51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99,40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131,8%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 </a:t>
                      </a:r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7.2</a:t>
                      </a:r>
                      <a:endParaRPr lang="ru-RU" sz="11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проценты по привлеченным средствам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880,83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1 176,13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295,30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133,5%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7.3</a:t>
                      </a:r>
                      <a:endParaRPr lang="ru-RU" sz="11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судебные расходы, убытки прошлых лет Энергосбыт, списание безнадёжной ДЗ за счёт РСД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242,49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242,49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 </a:t>
                      </a:r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8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Недополученный доход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343,62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-343,62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9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+mn-ea"/>
                          <a:cs typeface="+mn-cs"/>
                        </a:rPr>
                        <a:t>Необходимая валовая </a:t>
                      </a: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+mn-ea"/>
                          <a:cs typeface="+mn-cs"/>
                        </a:rPr>
                        <a:t>выручка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41 923,97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43 934,04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2 010,07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104,8%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132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9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851E9AF-D34B-44BE-9856-6DCCDF1F191B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16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167" y="20398"/>
            <a:ext cx="80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Отклонения по статьям затрат, включённым в тариф 2019 года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 полном объёме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043643"/>
              </p:ext>
            </p:extLst>
          </p:nvPr>
        </p:nvGraphicFramePr>
        <p:xfrm>
          <a:off x="215510" y="836712"/>
          <a:ext cx="8820540" cy="5544616"/>
        </p:xfrm>
        <a:graphic>
          <a:graphicData uri="http://schemas.openxmlformats.org/drawingml/2006/table">
            <a:tbl>
              <a:tblPr/>
              <a:tblGrid>
                <a:gridCol w="361499"/>
                <a:gridCol w="2122783"/>
                <a:gridCol w="1143702"/>
                <a:gridCol w="5192556"/>
              </a:tblGrid>
              <a:tr h="8480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Статьи затрат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Отклонение</a:t>
                      </a:r>
                      <a:r>
                        <a:rPr lang="ru-RU" sz="105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план ФХД / </a:t>
                      </a:r>
                      <a:r>
                        <a:rPr lang="ru-RU" sz="105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тарифе</a:t>
                      </a:r>
                      <a:r>
                        <a:rPr lang="ru-RU" sz="105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br>
                        <a:rPr lang="ru-RU" sz="105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5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млн.руб.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Основания осуществления данных расходов и причины невозможности снижения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43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Отклонение по необходимой валовой выручке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2 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</a:rPr>
                        <a:t>010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5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Амортизация ОС и НМА</a:t>
                      </a:r>
                      <a:endParaRPr lang="ru-RU" sz="12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+mn-ea"/>
                          <a:cs typeface="+mn-cs"/>
                        </a:rPr>
                        <a:t>966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Начисление амортизации происходит в строгом соответствии с правилами бухгалтерского учета. Невключение всей суммы амортизации в тариф ведет к формированию убытков предприятия в бухгалтерском учете. </a:t>
                      </a:r>
                    </a:p>
                  </a:txBody>
                  <a:tcPr marL="8487" marR="8487" marT="8487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5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Налог на имущество</a:t>
                      </a:r>
                    </a:p>
                  </a:txBody>
                  <a:tcPr marL="358562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Налог на имущество на 2019 год рассчитан ГУП «ТЭК СПб» в соответствии с Налоговым кодексом РФ, исходя из среднегодовой остаточной стоимости основных средств ГУП «ТЭК СПб». Расчёт налога на имущество на 2019 год  произведен с учётом применения Закона от 03.08.2018 №302-ФЗ «О внесении изменений в первую и вторую часть  НК РФ», предусматривающего исключение движимого имущества из объектов налогообложения с 01.01.2019 согласно ст.374, 381 НК РФ</a:t>
                      </a:r>
                      <a:endParaRPr lang="ru-RU" sz="105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5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Услуги ГУП «ВЦКП ЖХ» </a:t>
                      </a:r>
                    </a:p>
                  </a:txBody>
                  <a:tcPr marL="358562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+mn-ea"/>
                          <a:cs typeface="+mn-cs"/>
                        </a:rPr>
                        <a:t>389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Начиная со второго полугодия 2014 года Комитетом по тарифам  расходы  на услуги СПб ГУП «ВЦКП МК ЖХ» перестали приниматься в тариф. Кроме того, с 2018 года для ГУП не предусматривается предпринимательская прибыль, которая могла быть направлена на покрытие данных затрат. Источник финансирования расходов не определён.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5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Проценты по привлечённым средствам</a:t>
                      </a:r>
                    </a:p>
                  </a:txBody>
                  <a:tcPr marL="358562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+mn-ea"/>
                          <a:cs typeface="+mn-cs"/>
                        </a:rPr>
                        <a:t>295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Кредитный портфель ГУП «ТЭК СПб» сформирован в строгом соответствии с регламентными процедурами и на основании распоряжений КЭиИО при согласовании с Комитетом финансов. </a:t>
                      </a:r>
                    </a:p>
                    <a:p>
                      <a:pPr algn="l" rtl="0" fontAlgn="ctr"/>
                      <a:r>
                        <a:rPr lang="ru-RU" sz="10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Комитетом по тарифам не в полном объеме предусмотрены расходы ГУП «ТЭК СПб» по процентам за пользование действующим кредитным портфелем при условии его полного рефинансирования (необходимость рефинансирования подтверждена КЭиИО и КФ)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0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Прочие расходы</a:t>
                      </a:r>
                    </a:p>
                  </a:txBody>
                  <a:tcPr marL="358562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+mn-ea"/>
                          <a:cs typeface="+mn-cs"/>
                        </a:rPr>
                        <a:t>238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Расшифровка на следующем слайде</a:t>
                      </a:r>
                      <a:endParaRPr lang="ru-RU" sz="105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180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9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851E9AF-D34B-44BE-9856-6DCCDF1F191B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17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167" y="20398"/>
            <a:ext cx="80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Расшифровка отклонений по прочим расходам, включённым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тариф 2019 года не в полном объёме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292237"/>
              </p:ext>
            </p:extLst>
          </p:nvPr>
        </p:nvGraphicFramePr>
        <p:xfrm>
          <a:off x="215510" y="836712"/>
          <a:ext cx="8820540" cy="5400600"/>
        </p:xfrm>
        <a:graphic>
          <a:graphicData uri="http://schemas.openxmlformats.org/drawingml/2006/table">
            <a:tbl>
              <a:tblPr/>
              <a:tblGrid>
                <a:gridCol w="396050"/>
                <a:gridCol w="2088232"/>
                <a:gridCol w="1143702"/>
                <a:gridCol w="5192556"/>
              </a:tblGrid>
              <a:tr h="61026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Статьи затрат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Отклонение</a:t>
                      </a:r>
                      <a:r>
                        <a:rPr lang="ru-RU" sz="105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план ФХД / </a:t>
                      </a:r>
                      <a:r>
                        <a:rPr lang="ru-RU" sz="105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тарифе</a:t>
                      </a:r>
                      <a:r>
                        <a:rPr lang="ru-RU" sz="105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br>
                        <a:rPr lang="ru-RU" sz="105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5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млн.руб.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Основания осуществления данных расходов и причины невозможности снижения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3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Прочие расходы</a:t>
                      </a:r>
                    </a:p>
                  </a:txBody>
                  <a:tcPr marL="358562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+mn-ea"/>
                          <a:cs typeface="+mn-cs"/>
                        </a:rPr>
                        <a:t>238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0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87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000" b="0" i="0" u="none" strike="noStrike" kern="1200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  <a:ea typeface="+mn-ea"/>
                          <a:cs typeface="+mn-cs"/>
                        </a:rPr>
                        <a:t>Изготовление документов ПИБ, ГБР, оформление землепользования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kern="1200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Отказ</a:t>
                      </a:r>
                      <a:r>
                        <a:rPr lang="ru-RU" sz="9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 от несения расходов приведёт к невозможности</a:t>
                      </a:r>
                      <a:r>
                        <a:rPr lang="ru-RU" sz="9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 оформления земельных участков, оценки имущества, перевода линейных объектов (тепловых сетей) в недвижимое имущество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000" b="0" i="0" u="none" strike="noStrike" kern="1200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  <a:ea typeface="+mn-ea"/>
                          <a:cs typeface="+mn-cs"/>
                        </a:rPr>
                        <a:t>Содержание помещений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kern="1200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Сокращение затрат приведет к нарушению законодательства (СанПиН и ГОСТ)</a:t>
                      </a:r>
                      <a:r>
                        <a:rPr lang="ru-RU" sz="9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по уборке территории и помещений, утилизации отходов в соответствии с установленными нормами, поддержания соответствующего технического состояния лифтов и кондиционеров, а также несоблюдению условий договоров на долевое участие в содержании и ремонте помещений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000" b="0" i="0" u="none" strike="noStrike" kern="1200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  <a:ea typeface="+mn-ea"/>
                          <a:cs typeface="+mn-cs"/>
                        </a:rPr>
                        <a:t>Расходы по ОТ и ТБ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kern="1200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Сокращение затрат приведет к несоблюдению норм Трудового кодекса РФ, Правил технической эксплуатации тепловых энергоустановок и других нормативных актов в области охраны труда и техники безопасности и влечет за собой дисциплинарную, административную, уголовную или гражданско-правовую ответственность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76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000" b="0" i="0" u="none" strike="noStrike" kern="1200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  <a:ea typeface="+mn-ea"/>
                          <a:cs typeface="+mn-cs"/>
                        </a:rPr>
                        <a:t>Страхование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kern="1200" dirty="0" smtClean="0">
                          <a:solidFill>
                            <a:srgbClr val="10253F"/>
                          </a:solidFill>
                          <a:effectLst/>
                          <a:latin typeface="Times New Roman CYR"/>
                          <a:ea typeface="+mn-ea"/>
                          <a:cs typeface="+mn-cs"/>
                        </a:rPr>
                        <a:t>17</a:t>
                      </a:r>
                      <a:endParaRPr lang="ru-RU" sz="1250" b="0" i="0" u="none" strike="noStrike" kern="1200" dirty="0">
                        <a:solidFill>
                          <a:srgbClr val="10253F"/>
                        </a:solidFill>
                        <a:effectLst/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Отказ от ДМС</a:t>
                      </a:r>
                      <a:r>
                        <a:rPr lang="ru-RU" sz="9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сотрудников влечет за собой снижение степени их социальной защищенности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000" b="0" i="0" u="none" strike="noStrike" kern="1200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  <a:ea typeface="+mn-ea"/>
                          <a:cs typeface="+mn-cs"/>
                        </a:rPr>
                        <a:t>Канцелярские расходы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kern="1200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Сокращение</a:t>
                      </a:r>
                      <a:r>
                        <a:rPr lang="ru-RU" sz="9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 расходов н</a:t>
                      </a:r>
                      <a:r>
                        <a:rPr lang="ru-RU" sz="9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е позволит осуществлять выставление счетов-фактур за тепловую энергию и платежных требований, оформление актов,</a:t>
                      </a:r>
                      <a:r>
                        <a:rPr lang="ru-RU" sz="9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осуществлять обмен информацией (факсы, сканеры, принтеры), закреплять и хранить  информацию на бумажном носителе, осуществлять предоставление необходимых отчетов в органы исполнительной власти.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0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000" b="0" i="0" u="none" strike="noStrike" kern="1200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  <a:ea typeface="+mn-ea"/>
                          <a:cs typeface="+mn-cs"/>
                        </a:rPr>
                        <a:t>Расходы на подготовку, переподготовку работников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kern="1200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По статье учитываются расходы на подготовку, переподготовку кадров, а также расходы по аттестации спасателей аварийно-спасательного формирования ГУП «ТЭК СПб» (проводится раз в три года). </a:t>
                      </a:r>
                      <a:endParaRPr lang="ru-RU" sz="9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7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000" b="0" i="0" u="none" strike="noStrike" kern="1200" dirty="0" smtClean="0">
                          <a:solidFill>
                            <a:srgbClr val="10253F"/>
                          </a:solidFill>
                          <a:effectLst/>
                          <a:latin typeface="Times New Roman Cyr"/>
                          <a:ea typeface="+mn-ea"/>
                          <a:cs typeface="+mn-cs"/>
                        </a:rPr>
                        <a:t>Расходы на социальное развитие (Б/о «УЮТ»)</a:t>
                      </a:r>
                      <a:endParaRPr lang="ru-RU" sz="1000" b="0" i="0" u="none" strike="noStrike" kern="1200" dirty="0">
                        <a:solidFill>
                          <a:srgbClr val="10253F"/>
                        </a:solidFill>
                        <a:effectLst/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В статье отражен убыток по б/о «УЮТ». Снижение расходов по б/о приведет к снижению качества обслуживания отдыхающих и, следовательно, к снижению спроса на путёвки и к снижению доходов по б/о, что, в свою очередь, увеличит убыток.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000" b="0" i="0" u="none" strike="noStrike" kern="1200" dirty="0" smtClean="0">
                          <a:solidFill>
                            <a:srgbClr val="10253F"/>
                          </a:solidFill>
                          <a:effectLst/>
                          <a:latin typeface="Times New Roman Cyr"/>
                          <a:ea typeface="+mn-ea"/>
                          <a:cs typeface="+mn-cs"/>
                        </a:rPr>
                        <a:t>Выплаты социального</a:t>
                      </a:r>
                      <a:r>
                        <a:rPr lang="ru-RU" sz="1000" b="0" i="0" u="none" strike="noStrike" kern="1200" baseline="0" dirty="0" smtClean="0">
                          <a:solidFill>
                            <a:srgbClr val="10253F"/>
                          </a:solidFill>
                          <a:effectLst/>
                          <a:latin typeface="Times New Roman Cyr"/>
                          <a:ea typeface="+mn-ea"/>
                          <a:cs typeface="+mn-cs"/>
                        </a:rPr>
                        <a:t> характера по Коллективному договору </a:t>
                      </a:r>
                      <a:endParaRPr lang="ru-RU" sz="1000" b="0" i="0" u="none" strike="noStrike" kern="1200" dirty="0">
                        <a:solidFill>
                          <a:srgbClr val="10253F"/>
                        </a:solidFill>
                        <a:effectLst/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66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Невыполнение Коллективного договора, утвержденного межотраслевой профсоюзной организацией, </a:t>
                      </a:r>
                      <a:r>
                        <a:rPr lang="ru-RU" sz="9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социальная </a:t>
                      </a:r>
                      <a:r>
                        <a:rPr lang="ru-RU" sz="9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напряженность среди работников, обращение в трудовую инспекцию, возмещение штрафных санкций, обращение в суды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0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000" b="0" i="0" u="none" strike="noStrike" kern="1200" dirty="0" smtClean="0">
                          <a:solidFill>
                            <a:srgbClr val="10253F"/>
                          </a:solidFill>
                          <a:effectLst/>
                          <a:latin typeface="Times New Roman Cyr"/>
                          <a:ea typeface="+mn-ea"/>
                          <a:cs typeface="+mn-cs"/>
                        </a:rPr>
                        <a:t>Судебные расходы, убытки прошлых лет</a:t>
                      </a:r>
                      <a:endParaRPr lang="ru-RU" sz="1000" b="0" i="0" u="none" strike="noStrike" kern="1200" dirty="0">
                        <a:solidFill>
                          <a:srgbClr val="10253F"/>
                        </a:solidFill>
                        <a:effectLst/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94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Пересчеты выручки за предыдущие года по решениям судов, затраты</a:t>
                      </a:r>
                      <a:r>
                        <a:rPr lang="ru-RU" sz="9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 отражаются в соответствии с нормами  бухгалтерского учёта  и действующего законодательства в сфере  теплоснабжения </a:t>
                      </a:r>
                      <a:endParaRPr lang="ru-RU" sz="9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3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55" marR="7355" marT="7355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kern="1200" dirty="0">
                          <a:solidFill>
                            <a:srgbClr val="10253F"/>
                          </a:solidFill>
                          <a:effectLst/>
                          <a:latin typeface="Times New Roman Cyr"/>
                          <a:ea typeface="+mn-ea"/>
                          <a:cs typeface="+mn-cs"/>
                        </a:rPr>
                        <a:t>прочие</a:t>
                      </a:r>
                    </a:p>
                  </a:txBody>
                  <a:tcPr marL="600075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i="0" u="none" strike="noStrike" dirty="0" smtClean="0">
                          <a:solidFill>
                            <a:srgbClr val="10253F"/>
                          </a:solidFill>
                          <a:effectLst/>
                          <a:latin typeface="Times New Roman CYR"/>
                        </a:rPr>
                        <a:t>12</a:t>
                      </a:r>
                      <a:endParaRPr lang="ru-RU" sz="1250" b="0" i="0" u="none" strike="noStrike" dirty="0">
                        <a:solidFill>
                          <a:srgbClr val="10253F"/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Демонтаж оборудования при полной замене </a:t>
                      </a:r>
                      <a:endParaRPr lang="ru-RU" sz="9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346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851E9AF-D34B-44BE-9856-6DCCDF1F191B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18</a:t>
            </a:fld>
            <a:endParaRPr lang="ru-RU" sz="12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2337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245" y="93702"/>
            <a:ext cx="795637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финансово-хозяйственной деятельности ГУП «ТЭК СПб» на 2019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ПФХД ГУП «ТЭК СПб»  на 2019 год согласован КЭиИО 07 февраля 2019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года)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7566"/>
              </p:ext>
            </p:extLst>
          </p:nvPr>
        </p:nvGraphicFramePr>
        <p:xfrm>
          <a:off x="145759" y="908721"/>
          <a:ext cx="8818729" cy="5616626"/>
        </p:xfrm>
        <a:graphic>
          <a:graphicData uri="http://schemas.openxmlformats.org/drawingml/2006/table">
            <a:tbl>
              <a:tblPr/>
              <a:tblGrid>
                <a:gridCol w="506018"/>
                <a:gridCol w="7011969"/>
                <a:gridCol w="1300742"/>
              </a:tblGrid>
              <a:tr h="458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показателей и статей затрат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План на 2019 год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Реализация тепловой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энергии, тыс.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Гкал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18 411,5 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76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млн.руб. 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Выручка от реализации товаров в </a:t>
                      </a:r>
                      <a:r>
                        <a:rPr lang="ru-RU" sz="1400" b="1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32 346,3 </a:t>
                      </a:r>
                    </a:p>
                  </a:txBody>
                  <a:tcPr marL="0" marR="72002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Доходы от основного вида деятельности, всего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30 852,5 </a:t>
                      </a:r>
                    </a:p>
                  </a:txBody>
                  <a:tcPr marL="0" marR="72002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Доходы от взимания  платы за подключение к тепловым сетям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1 290,0 </a:t>
                      </a:r>
                    </a:p>
                  </a:txBody>
                  <a:tcPr marL="0" marR="72002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Себестоимость проданных товаров в </a:t>
                      </a:r>
                      <a:r>
                        <a:rPr lang="ru-RU" sz="1400" b="1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40 602,2 </a:t>
                      </a:r>
                    </a:p>
                  </a:txBody>
                  <a:tcPr marL="0" marR="72002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топливо, покупная тепловая энергия, электрическая энергия и вода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23 068,6 </a:t>
                      </a:r>
                    </a:p>
                  </a:txBody>
                  <a:tcPr marL="0" marR="72002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условно-постоянные расходы в </a:t>
                      </a:r>
                      <a:r>
                        <a:rPr lang="ru-RU" sz="1400" b="0" i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4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17 533,5 </a:t>
                      </a:r>
                    </a:p>
                  </a:txBody>
                  <a:tcPr marL="0" marR="72002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3.2.1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ФОТ с отчислениями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6 833,3 </a:t>
                      </a:r>
                    </a:p>
                  </a:txBody>
                  <a:tcPr marL="0" marR="72002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3.2.2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амортизация основных </a:t>
                      </a:r>
                      <a:r>
                        <a:rPr lang="ru-RU" sz="14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средств (реальная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амортизация 5 914 млн. руб.) </a:t>
                      </a:r>
                      <a:endParaRPr lang="ru-RU" sz="14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4 947,2 </a:t>
                      </a:r>
                    </a:p>
                  </a:txBody>
                  <a:tcPr marL="0" marR="72002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9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расходы  </a:t>
                      </a:r>
                      <a:r>
                        <a:rPr lang="ru-RU" sz="14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  подключение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151,3 </a:t>
                      </a:r>
                    </a:p>
                  </a:txBody>
                  <a:tcPr marL="0" marR="72002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Прибыль от продаж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-8 255,9 </a:t>
                      </a:r>
                    </a:p>
                  </a:txBody>
                  <a:tcPr marL="0" marR="72002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Прибыль (убыток) от  прочих  доходов, расходов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8 525,1 </a:t>
                      </a:r>
                    </a:p>
                  </a:txBody>
                  <a:tcPr marL="0" marR="72002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5.1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проценты за пользованием кредитом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1 373,7 </a:t>
                      </a:r>
                    </a:p>
                  </a:txBody>
                  <a:tcPr marL="0" marR="72002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5.2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компенсация выпадающих доходов в результате применения льготных тарифов по Санкт- </a:t>
                      </a:r>
                      <a:r>
                        <a:rPr lang="ru-RU" sz="14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Петербургу</a:t>
                      </a:r>
                      <a:endParaRPr lang="ru-RU" sz="14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10 568,8 </a:t>
                      </a:r>
                    </a:p>
                  </a:txBody>
                  <a:tcPr marL="0" marR="72002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Прибыль до налогообложения (убыток)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269,2 </a:t>
                      </a:r>
                    </a:p>
                  </a:txBody>
                  <a:tcPr marL="0" marR="72002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Чистая прибыль (убыток)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6,4 </a:t>
                      </a:r>
                    </a:p>
                  </a:txBody>
                  <a:tcPr marL="0" marR="72002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7.1</a:t>
                      </a:r>
                      <a:endParaRPr lang="ru-RU" sz="14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от взимания платы за подключение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910,9 </a:t>
                      </a:r>
                    </a:p>
                  </a:txBody>
                  <a:tcPr marL="0" marR="72002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7.2</a:t>
                      </a:r>
                      <a:endParaRPr lang="ru-RU" sz="14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по основной деятельности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-904,6 </a:t>
                      </a:r>
                    </a:p>
                  </a:txBody>
                  <a:tcPr marL="0" marR="72002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241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851E9AF-D34B-44BE-9856-6DCCDF1F191B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19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-15112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79304" y="-4146296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468560" y="402845"/>
            <a:ext cx="9481148" cy="5690451"/>
          </a:xfrm>
          <a:prstGeom prst="rect">
            <a:avLst/>
          </a:prstGeom>
        </p:spPr>
        <p:txBody>
          <a:bodyPr/>
          <a:lstStyle/>
          <a:p>
            <a:pPr marL="742950" lvl="1" indent="-285750" algn="just">
              <a:buFont typeface="Wingdings" pitchFamily="2" charset="2"/>
              <a:buChar char="Ø"/>
            </a:pPr>
            <a:r>
              <a:rPr lang="ru-RU" sz="1250" b="1" dirty="0" smtClean="0">
                <a:latin typeface="Times New Roman"/>
              </a:rPr>
              <a:t>При тарифном регулировании на 2020 </a:t>
            </a:r>
            <a:r>
              <a:rPr lang="ru-RU" sz="1250" dirty="0" smtClean="0">
                <a:latin typeface="Times New Roman"/>
              </a:rPr>
              <a:t>год </a:t>
            </a:r>
            <a:r>
              <a:rPr lang="ru-RU" sz="1250" b="1" dirty="0" smtClean="0">
                <a:latin typeface="Times New Roman"/>
              </a:rPr>
              <a:t>предусмотреть</a:t>
            </a:r>
            <a:r>
              <a:rPr lang="ru-RU" sz="1250" dirty="0" smtClean="0">
                <a:latin typeface="Times New Roman"/>
              </a:rPr>
              <a:t> в составе НВВ </a:t>
            </a:r>
            <a:r>
              <a:rPr lang="ru-RU" sz="1250" b="1" dirty="0" smtClean="0">
                <a:latin typeface="Times New Roman"/>
              </a:rPr>
              <a:t>расходы</a:t>
            </a:r>
            <a:r>
              <a:rPr lang="ru-RU" sz="1250" dirty="0" smtClean="0">
                <a:latin typeface="Times New Roman"/>
              </a:rPr>
              <a:t>, согласованные в </a:t>
            </a:r>
            <a:r>
              <a:rPr lang="ru-RU" sz="1250" b="1" dirty="0" smtClean="0">
                <a:latin typeface="Times New Roman"/>
              </a:rPr>
              <a:t>плане ФХД</a:t>
            </a:r>
            <a:r>
              <a:rPr lang="ru-RU" sz="1250" dirty="0" smtClean="0">
                <a:latin typeface="Times New Roman"/>
              </a:rPr>
              <a:t>, а </a:t>
            </a:r>
            <a:r>
              <a:rPr lang="ru-RU" sz="1250" b="1" dirty="0" smtClean="0">
                <a:latin typeface="Times New Roman"/>
              </a:rPr>
              <a:t>также амортизацию</a:t>
            </a:r>
            <a:r>
              <a:rPr lang="ru-RU" sz="1250" dirty="0" smtClean="0">
                <a:latin typeface="Times New Roman"/>
              </a:rPr>
              <a:t> на уровне фактических начислений </a:t>
            </a:r>
            <a:r>
              <a:rPr lang="ru-RU" sz="1250" b="1" dirty="0" smtClean="0">
                <a:latin typeface="Times New Roman"/>
              </a:rPr>
              <a:t>по ПБУ</a:t>
            </a:r>
            <a:r>
              <a:rPr lang="ru-RU" sz="1250" dirty="0" smtClean="0">
                <a:latin typeface="Times New Roman"/>
              </a:rPr>
              <a:t> и прогноза ввода и вывода ОС. </a:t>
            </a:r>
          </a:p>
          <a:p>
            <a:pPr marL="742950" lvl="1" indent="-285750" algn="just">
              <a:buFont typeface="Wingdings" pitchFamily="2" charset="2"/>
              <a:buChar char="Ø"/>
            </a:pPr>
            <a:endParaRPr lang="ru-RU" sz="1250" dirty="0">
              <a:latin typeface="Times New Roman"/>
            </a:endParaRP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ru-RU" sz="1250" dirty="0" smtClean="0">
                <a:latin typeface="Times New Roman"/>
              </a:rPr>
              <a:t>Принять решение о прекращении/снижении расходов в адрес </a:t>
            </a:r>
            <a:r>
              <a:rPr lang="ru-RU" sz="1250" b="1" dirty="0" smtClean="0">
                <a:latin typeface="Times New Roman"/>
              </a:rPr>
              <a:t>ЗАО </a:t>
            </a:r>
            <a:r>
              <a:rPr lang="ru-RU" sz="1250" b="1" dirty="0">
                <a:latin typeface="Times New Roman"/>
              </a:rPr>
              <a:t>«Тепломагистраль» </a:t>
            </a:r>
            <a:r>
              <a:rPr lang="ru-RU" sz="1250" dirty="0">
                <a:latin typeface="Times New Roman"/>
              </a:rPr>
              <a:t>за счёт тарифа ГУП «ТЭК СПб» и соответственно за счёт средств потребителей. (11 км тепловой сети от СЗ ТЭЦ до ТОС ГУП «ТЭК СПб</a:t>
            </a:r>
            <a:r>
              <a:rPr lang="ru-RU" sz="1250" dirty="0" smtClean="0">
                <a:latin typeface="Times New Roman"/>
              </a:rPr>
              <a:t>»). За </a:t>
            </a:r>
            <a:r>
              <a:rPr lang="ru-RU" sz="1250" dirty="0">
                <a:latin typeface="Times New Roman"/>
              </a:rPr>
              <a:t>время существования ЗАО «Тепломагистраль»  в адрес данной организации уже перечислено 5 млрд. руб. и исходя из тарифных решений до 2023 года планируется еще почти 4 млрд. руб. Итого порядка 9 млрд. руб. Исключение данных расходов из НВВ ГУП «ТЭК СПб» позволит высвободить НВВ для других более важных для жизнеобеспечения города расходов, например включения части амортизации ГУП «ТЭК СПб» и выполнение дополнительных объемов реконструкции.</a:t>
            </a:r>
          </a:p>
          <a:p>
            <a:pPr marL="742950" lvl="1" indent="-285750" algn="just">
              <a:buFont typeface="Wingdings" pitchFamily="2" charset="2"/>
              <a:buChar char="Ø"/>
            </a:pPr>
            <a:endParaRPr lang="ru-RU" sz="1250" b="1" dirty="0">
              <a:latin typeface="Times New Roman"/>
            </a:endParaRP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ru-RU" sz="1250" b="1" dirty="0">
                <a:latin typeface="Times New Roman"/>
              </a:rPr>
              <a:t>Завершить процедуру банкротства </a:t>
            </a:r>
            <a:r>
              <a:rPr lang="ru-RU" sz="1250" dirty="0" smtClean="0">
                <a:latin typeface="Times New Roman"/>
              </a:rPr>
              <a:t>при поддержке курирующего </a:t>
            </a:r>
            <a:r>
              <a:rPr lang="ru-RU" sz="1250" dirty="0">
                <a:latin typeface="Times New Roman"/>
              </a:rPr>
              <a:t>Комитета не в ущерб экономическим показателям и финансовому состоянию ГУП «ТЭК СПб». </a:t>
            </a:r>
            <a:endParaRPr lang="ru-RU" sz="1250" dirty="0" smtClean="0">
              <a:latin typeface="Times New Roman"/>
            </a:endParaRPr>
          </a:p>
          <a:p>
            <a:pPr lvl="1" algn="just"/>
            <a:endParaRPr lang="ru-RU" sz="1250" dirty="0" smtClean="0">
              <a:latin typeface="Times New Roman"/>
            </a:endParaRP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ru-RU" sz="1250" b="1" dirty="0" smtClean="0">
                <a:latin typeface="Times New Roman"/>
                <a:ea typeface="Calibri"/>
                <a:cs typeface="Times New Roman"/>
              </a:rPr>
              <a:t>ИОГВ  утвердить порядок </a:t>
            </a:r>
            <a:r>
              <a:rPr lang="ru-RU" sz="1250" b="1" dirty="0">
                <a:latin typeface="Times New Roman"/>
                <a:ea typeface="Calibri"/>
                <a:cs typeface="Times New Roman"/>
              </a:rPr>
              <a:t>и </a:t>
            </a:r>
            <a:r>
              <a:rPr lang="ru-RU" sz="1250" b="1" dirty="0" smtClean="0">
                <a:latin typeface="Times New Roman"/>
                <a:ea typeface="Calibri"/>
                <a:cs typeface="Times New Roman"/>
              </a:rPr>
              <a:t>сроки </a:t>
            </a:r>
            <a:r>
              <a:rPr lang="ru-RU" sz="1250" b="1" dirty="0">
                <a:latin typeface="Times New Roman"/>
                <a:ea typeface="Calibri"/>
                <a:cs typeface="Times New Roman"/>
              </a:rPr>
              <a:t>увеличения </a:t>
            </a:r>
            <a:r>
              <a:rPr lang="ru-RU" sz="1250" b="1" dirty="0" smtClean="0">
                <a:latin typeface="Times New Roman"/>
                <a:ea typeface="Calibri"/>
                <a:cs typeface="Times New Roman"/>
              </a:rPr>
              <a:t>Уставного фонда</a:t>
            </a:r>
            <a:r>
              <a:rPr lang="ru-RU" sz="125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250" dirty="0">
                <a:latin typeface="Times New Roman"/>
                <a:ea typeface="Calibri"/>
                <a:cs typeface="Times New Roman"/>
              </a:rPr>
              <a:t>ГУПов на сумму Бюджетных инвестиций, в т.ч. по уже переданным ТЭКом </a:t>
            </a:r>
            <a:r>
              <a:rPr lang="ru-RU" sz="1250" dirty="0" smtClean="0">
                <a:latin typeface="Times New Roman"/>
                <a:ea typeface="Calibri"/>
                <a:cs typeface="Times New Roman"/>
              </a:rPr>
              <a:t>документам </a:t>
            </a:r>
            <a:r>
              <a:rPr lang="ru-RU" sz="1250" dirty="0">
                <a:latin typeface="Times New Roman"/>
                <a:ea typeface="Calibri"/>
                <a:cs typeface="Times New Roman"/>
              </a:rPr>
              <a:t>на сумму  5 млрд. руб. Иначе нарушаются нормы Бюджетного кодекса </a:t>
            </a:r>
            <a:r>
              <a:rPr lang="ru-RU" sz="1250" dirty="0" smtClean="0">
                <a:latin typeface="Times New Roman"/>
                <a:ea typeface="Calibri"/>
                <a:cs typeface="Times New Roman"/>
              </a:rPr>
              <a:t>и</a:t>
            </a:r>
            <a:r>
              <a:rPr lang="ru-RU" sz="1250" dirty="0">
                <a:latin typeface="Times New Roman"/>
                <a:ea typeface="Calibri"/>
                <a:cs typeface="Times New Roman"/>
              </a:rPr>
              <a:t> искажается финансовая отчетность ГУПов. </a:t>
            </a:r>
            <a:r>
              <a:rPr lang="ru-RU" sz="1250" dirty="0" smtClean="0">
                <a:latin typeface="Times New Roman"/>
                <a:ea typeface="Calibri"/>
                <a:cs typeface="Times New Roman"/>
              </a:rPr>
              <a:t>Более </a:t>
            </a:r>
            <a:r>
              <a:rPr lang="ru-RU" sz="1250" dirty="0">
                <a:latin typeface="Times New Roman"/>
                <a:ea typeface="Calibri"/>
                <a:cs typeface="Times New Roman"/>
              </a:rPr>
              <a:t>того, ГУП «ТЭК СПб» не может </a:t>
            </a:r>
            <a:r>
              <a:rPr lang="ru-RU" sz="1250" dirty="0" smtClean="0">
                <a:latin typeface="Times New Roman"/>
                <a:ea typeface="Calibri"/>
                <a:cs typeface="Times New Roman"/>
              </a:rPr>
              <a:t>снижать налогооблагаемую базу на амортизацию </a:t>
            </a:r>
            <a:r>
              <a:rPr lang="ru-RU" sz="1250" dirty="0">
                <a:latin typeface="Times New Roman"/>
                <a:ea typeface="Calibri"/>
                <a:cs typeface="Times New Roman"/>
              </a:rPr>
              <a:t>по такому имуществу и соответственно </a:t>
            </a:r>
            <a:r>
              <a:rPr lang="ru-RU" sz="1250" dirty="0" smtClean="0">
                <a:latin typeface="Times New Roman"/>
                <a:ea typeface="Calibri"/>
                <a:cs typeface="Times New Roman"/>
              </a:rPr>
              <a:t>начисляет и уплачивает дополнительный </a:t>
            </a:r>
            <a:r>
              <a:rPr lang="ru-RU" sz="1250" dirty="0">
                <a:latin typeface="Times New Roman"/>
                <a:ea typeface="Calibri"/>
                <a:cs typeface="Times New Roman"/>
              </a:rPr>
              <a:t>налог на прибыль, что ухудшает </a:t>
            </a:r>
            <a:r>
              <a:rPr lang="ru-RU" sz="1250" dirty="0" smtClean="0">
                <a:latin typeface="Times New Roman"/>
                <a:ea typeface="Calibri"/>
                <a:cs typeface="Times New Roman"/>
              </a:rPr>
              <a:t>результат </a:t>
            </a:r>
            <a:r>
              <a:rPr lang="ru-RU" sz="1250" dirty="0">
                <a:latin typeface="Times New Roman"/>
                <a:ea typeface="Calibri"/>
                <a:cs typeface="Times New Roman"/>
              </a:rPr>
              <a:t>деятельности </a:t>
            </a:r>
            <a:r>
              <a:rPr lang="ru-RU" sz="1250" dirty="0" smtClean="0">
                <a:latin typeface="Times New Roman"/>
                <a:ea typeface="Calibri"/>
                <a:cs typeface="Times New Roman"/>
              </a:rPr>
              <a:t> ГУП «ТЭК СПб» почти </a:t>
            </a:r>
            <a:r>
              <a:rPr lang="ru-RU" sz="1250" dirty="0">
                <a:latin typeface="Times New Roman"/>
                <a:ea typeface="Calibri"/>
                <a:cs typeface="Times New Roman"/>
              </a:rPr>
              <a:t>на 150 млн. руб. ежегодно. </a:t>
            </a:r>
            <a:endParaRPr lang="ru-RU" sz="1250" dirty="0" smtClean="0">
              <a:latin typeface="Times New Roman"/>
              <a:ea typeface="Calibri"/>
              <a:cs typeface="Times New Roman"/>
            </a:endParaRPr>
          </a:p>
          <a:p>
            <a:pPr marL="742950" lvl="1" indent="-285750" algn="just">
              <a:buFont typeface="Wingdings" pitchFamily="2" charset="2"/>
              <a:buChar char="Ø"/>
            </a:pPr>
            <a:endParaRPr lang="ru-RU" sz="1250" dirty="0" smtClean="0">
              <a:ea typeface="Calibri"/>
              <a:cs typeface="Times New Roman"/>
            </a:endParaRP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ru-RU" sz="1250" b="1" dirty="0" smtClean="0">
                <a:latin typeface="Times New Roman"/>
                <a:ea typeface="Calibri"/>
                <a:cs typeface="Times New Roman"/>
              </a:rPr>
              <a:t>ИОГВ определить источник расходов </a:t>
            </a:r>
            <a:r>
              <a:rPr lang="ru-RU" sz="1250" b="1" dirty="0">
                <a:latin typeface="Times New Roman"/>
                <a:ea typeface="Calibri"/>
                <a:cs typeface="Times New Roman"/>
              </a:rPr>
              <a:t>ГУП ВЦКП «ЖХ», </a:t>
            </a:r>
            <a:r>
              <a:rPr lang="ru-RU" sz="1250" dirty="0">
                <a:latin typeface="Times New Roman"/>
                <a:ea typeface="Calibri"/>
                <a:cs typeface="Times New Roman"/>
              </a:rPr>
              <a:t>т.к. с 2014 года данные расходы исключены </a:t>
            </a:r>
            <a:r>
              <a:rPr lang="ru-RU" sz="1250" dirty="0" smtClean="0">
                <a:latin typeface="Times New Roman"/>
                <a:ea typeface="Calibri"/>
                <a:cs typeface="Times New Roman"/>
              </a:rPr>
              <a:t>Комитетом по тарифам </a:t>
            </a:r>
            <a:r>
              <a:rPr lang="ru-RU" sz="1250" dirty="0">
                <a:latin typeface="Times New Roman"/>
                <a:ea typeface="Calibri"/>
                <a:cs typeface="Times New Roman"/>
              </a:rPr>
              <a:t>из тарифа </a:t>
            </a:r>
            <a:r>
              <a:rPr lang="ru-RU" sz="1250" dirty="0" smtClean="0">
                <a:latin typeface="Times New Roman"/>
                <a:ea typeface="Calibri"/>
                <a:cs typeface="Times New Roman"/>
              </a:rPr>
              <a:t>предприятия, </a:t>
            </a:r>
            <a:r>
              <a:rPr lang="ru-RU" sz="1250" dirty="0">
                <a:latin typeface="Times New Roman"/>
                <a:ea typeface="Calibri"/>
                <a:cs typeface="Times New Roman"/>
              </a:rPr>
              <a:t>т.к. должны быть предусмотрены в плате за жилое помещение</a:t>
            </a:r>
            <a:r>
              <a:rPr lang="ru-RU" sz="1250" dirty="0" smtClean="0">
                <a:latin typeface="Times New Roman"/>
                <a:ea typeface="Calibri"/>
                <a:cs typeface="Times New Roman"/>
              </a:rPr>
              <a:t>.  </a:t>
            </a:r>
            <a:r>
              <a:rPr lang="ru-RU" sz="1250" dirty="0">
                <a:latin typeface="Times New Roman"/>
                <a:ea typeface="Calibri"/>
                <a:cs typeface="Times New Roman"/>
              </a:rPr>
              <a:t>ГУП «ТЭК </a:t>
            </a:r>
            <a:r>
              <a:rPr lang="ru-RU" sz="1250" dirty="0" smtClean="0">
                <a:latin typeface="Times New Roman"/>
                <a:ea typeface="Calibri"/>
                <a:cs typeface="Times New Roman"/>
              </a:rPr>
              <a:t>СПб</a:t>
            </a:r>
            <a:r>
              <a:rPr lang="ru-RU" sz="1250" dirty="0">
                <a:latin typeface="Times New Roman"/>
                <a:ea typeface="Calibri"/>
                <a:cs typeface="Times New Roman"/>
              </a:rPr>
              <a:t>» неоднократно обращался в ИОГВ по данному вопросу и определению источника, т.к. пока это формирует убыток предприятия почти на 400 млн. руб. ежегодно, но решение пока так и не принято. </a:t>
            </a:r>
            <a:endParaRPr lang="ru-RU" sz="1250" dirty="0">
              <a:ea typeface="Calibri"/>
              <a:cs typeface="Times New Roman"/>
            </a:endParaRPr>
          </a:p>
          <a:p>
            <a:pPr lvl="1" algn="just"/>
            <a:endParaRPr lang="ru-RU" sz="1250" dirty="0"/>
          </a:p>
          <a:p>
            <a:pPr marL="742950" lvl="1" indent="-285750" algn="just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25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 рамках </a:t>
            </a:r>
            <a:r>
              <a:rPr lang="ru-RU" sz="125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исполнения п. 3.5 Протокола</a:t>
            </a:r>
            <a:r>
              <a:rPr lang="ru-RU" sz="125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ВРИО Губернатора Санкт-Петербурга </a:t>
            </a:r>
            <a:r>
              <a:rPr lang="ru-RU" sz="125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А.Д. </a:t>
            </a:r>
            <a:r>
              <a:rPr lang="ru-RU" sz="1250" b="1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Беглова</a:t>
            </a:r>
            <a:r>
              <a:rPr lang="ru-RU" sz="125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25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от 29.11.2018г. №13, </a:t>
            </a:r>
            <a:r>
              <a:rPr lang="ru-RU" sz="125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ГУП «ТЭК СПб»  </a:t>
            </a:r>
            <a:r>
              <a:rPr lang="ru-RU" sz="1250" b="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08.02.2019г. </a:t>
            </a:r>
            <a:r>
              <a:rPr lang="ru-RU" sz="125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направило  в КЭиИО </a:t>
            </a:r>
            <a:r>
              <a:rPr lang="ru-RU" sz="125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результаты деятельности предприятия по 2018 год включительно и </a:t>
            </a:r>
            <a:r>
              <a:rPr lang="ru-RU" sz="125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предложения по оптимизации работы ГУП «ТЭК СПб»</a:t>
            </a:r>
            <a:r>
              <a:rPr lang="ru-RU" sz="125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обозначив приоритетные направления по которым требуется  осуществление мероприятий и принятие решений со стороны ИОГВ. </a:t>
            </a:r>
            <a:endParaRPr lang="ru-RU" sz="125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63" y="53071"/>
            <a:ext cx="7956550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Основные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цели на 2019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год и далее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14"/>
          <p:cNvSpPr txBox="1">
            <a:spLocks/>
          </p:cNvSpPr>
          <p:nvPr/>
        </p:nvSpPr>
        <p:spPr bwMode="auto">
          <a:xfrm>
            <a:off x="7040565" y="6625034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851E9AF-D34B-44BE-9856-6DCCDF1F191B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19</a:t>
            </a:fld>
            <a:endParaRPr lang="ru-RU" sz="12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30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4156CE62-A2C4-4CA0-8341-3EEA53F66CCB}" type="slidenum">
              <a:rPr lang="ru-RU" sz="1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2</a:t>
            </a:fld>
            <a:endParaRPr lang="ru-RU" sz="12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25" y="61913"/>
            <a:ext cx="7489825" cy="5842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Нормативные документы, регламентирующие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необходимость формирования и согласования плана ФХД ГУП «ТЭК СПб»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5411" y="5449178"/>
            <a:ext cx="8910639" cy="1133475"/>
          </a:xfrm>
          <a:prstGeom prst="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соответствии с распоряжением КЭиИО от 24.07.2014 № 93 «О мерах по реализации постановления Правительства Санкт-Петербурга от 06.02.2012 № 107»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(с учетом изменений, в внесенных распоряжением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КЭиИО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от   31.10.2018 №256)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план финансово-хозяйственной деятельности ГУП «ТЭК СПб» на очередной финансовый год и на плановый двухлетний период  согласовывается  КЭиИО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25412" y="836712"/>
            <a:ext cx="8855075" cy="8647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Федеральный закон от 14.11.2002 №161-ФЗ «О государственных и муниципальных унитарных предприятиях»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Собственник имущества унитарного 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предприятия  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определяет порядок составления, утверждения и установления показателей планов финансово-хозяйственной деятельности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утверждает бухгалтерскую отчетность и отчеты.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33885" y="3284984"/>
            <a:ext cx="8855075" cy="1081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Постановление Правительства Санкт-Петербурга от 11.03.2014 №131 «Об осуществлении ИОГВ Санкт-Петербурга прав собственника имущества государственных унитарных предприятий Санкт-Петербурга»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ИОГВ Санкт-Петербурга, в ведении которых находятся государственные унитарные предприятия Санкт-Петербурга, </a:t>
            </a:r>
            <a:r>
              <a:rPr lang="en-US" sz="1100" i="1" dirty="0">
                <a:latin typeface="Times New Roman" pitchFamily="18" charset="0"/>
                <a:cs typeface="Times New Roman" pitchFamily="18" charset="0"/>
              </a:rPr>
              <a:t>&lt;…&gt;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согласовывают уставы предприятий</a:t>
            </a:r>
            <a:r>
              <a:rPr lang="en-US" sz="11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определяют порядок составления, утверждения и установления показателей планов финансово-хозяйственной деятельности предприятий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24895" y="1772816"/>
            <a:ext cx="8847137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Постановление Правительства СПб от 06.02.2012 №107 «О порядке осуществления контроля за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деятельностью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государственных унитарных предприятий Санкт-Петербурга и государственных учреждений Санкт-Петербурга»</a:t>
            </a:r>
          </a:p>
          <a:p>
            <a:pPr lvl="0">
              <a:defRPr/>
            </a:pP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Контроль за деятельностью предприятий осуществляется на основе планирования их деятельности в соответствии с утвержденными планами  финансово-хозяйственной деятельности предприятий. Исполнительные органы определяют порядок составления, утверждения и установления показателей планов предприятий; не позднее 15 декабря текущего финансового года осуществляют согласование планов предприятий на очередной финансовый год и плановый период.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2874" y="4437112"/>
            <a:ext cx="8846085" cy="9365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Распоряжение КЭиИО от 24.07.2014 № 93 «О мерах по реализации постановления Правительства Санкт-Петербурга от 06.02.2012 № 107»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(с учетом изменений, в внесенных распоряжением КЭИО от   31.10.2018 №256)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Утверждено положение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о порядке составления, утверждения и установления показателей планов финансово-хозяйственной деятельности</a:t>
            </a:r>
            <a:br>
              <a:rPr lang="ru-RU" sz="11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государственных унитарных предприятий Санкт-Петербурга, подведомственных 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КЭиИО</a:t>
            </a:r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712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 bwMode="auto">
          <a:xfrm>
            <a:off x="7010400" y="6624736"/>
            <a:ext cx="2133600" cy="26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3B1FA64-B860-49BC-9D93-A39917080304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 rot="16200000" flipH="1">
            <a:off x="4549142" y="-407246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4F81BD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4F81BD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4F81BD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4F81BD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4F81BD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4F81BD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6349"/>
            <a:ext cx="1259636" cy="50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07" y="2564904"/>
            <a:ext cx="5723546" cy="340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8255" y="-1"/>
            <a:ext cx="7974632" cy="4766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Предложения по оптимизации деятельности ГУП «ТЭК СПб»</a:t>
            </a:r>
          </a:p>
          <a:p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Направлены в адрес КЭиИО письмом от 08.02.2019г. №01-17/4358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2263" y="938180"/>
            <a:ext cx="8928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исполнения пункта 3.5 Протокола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заседания Правительства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Санкт-Петербурга под председательством ВРИО Губернатора Санкт-Петербурга А.Д.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Беглова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29.11.2018 №13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ГУП «ТЭК СПб» подготовило и направило в адрес КЭиИО предложения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оптимизации деятельности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предприятия (исх. письмо от 08.02.2019 №01-17/4358).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2" y="2146330"/>
            <a:ext cx="3029331" cy="395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274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 rot="16200000" flipH="1">
            <a:off x="4549142" y="-395720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607" y="131007"/>
            <a:ext cx="1152316" cy="4609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984" y="3067274"/>
            <a:ext cx="8064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851E9AF-D34B-44BE-9856-6DCCDF1F191B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21</a:t>
            </a:fld>
            <a:endParaRPr lang="ru-RU" sz="12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851E9AF-D34B-44BE-9856-6DCCDF1F191B}" type="slidenum">
              <a:rPr lang="ru-RU" sz="12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1912"/>
            <a:ext cx="748883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деятельности ГУП «ТЭК СПб» за  201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ПФХД ГУП «ТЭК СПб»  на 2018 год согласован КЭиИО 22 февраля 2018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года)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7720"/>
              </p:ext>
            </p:extLst>
          </p:nvPr>
        </p:nvGraphicFramePr>
        <p:xfrm>
          <a:off x="107728" y="738921"/>
          <a:ext cx="8928322" cy="5786422"/>
        </p:xfrm>
        <a:graphic>
          <a:graphicData uri="http://schemas.openxmlformats.org/drawingml/2006/table">
            <a:tbl>
              <a:tblPr/>
              <a:tblGrid>
                <a:gridCol w="501658"/>
                <a:gridCol w="2594461"/>
                <a:gridCol w="1008112"/>
                <a:gridCol w="936105"/>
                <a:gridCol w="936105"/>
                <a:gridCol w="864096"/>
                <a:gridCol w="648072"/>
                <a:gridCol w="792088"/>
                <a:gridCol w="647625"/>
              </a:tblGrid>
              <a:tr h="3512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Факт за </a:t>
                      </a:r>
                      <a:b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2017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План на 2018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Факт за 2018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Отклонение (факт 2018/факт 2017)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Отклонение (факт 2018/план 2018)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абс.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отн.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абс.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отн.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Температура наружного воздуха, °С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-0,97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36%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Реализация тепловой энергии, </a:t>
                      </a:r>
                      <a:r>
                        <a:rPr lang="ru-RU" sz="95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тыс.Гкал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18 279,7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17 890,4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18 577,3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297,6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687,0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9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млн.руб.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Выручка от реализации товаров, в </a:t>
                      </a:r>
                      <a:r>
                        <a:rPr lang="ru-RU" sz="95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.: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29 566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30 260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30 899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1 333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7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доходы от основного вида деятельности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28 123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28 769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29 595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1 472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доходы от взимания  платы за подключение к тепловым сетям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1 203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1 063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-139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-197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Себестоимость проданных товаров, в </a:t>
                      </a:r>
                      <a:r>
                        <a:rPr lang="ru-RU" sz="95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.: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35 173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36 820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37 087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1 914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5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топливо, покупная тепловая энергия и вода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20 573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21 096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21 692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1 119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условно-постоянные расходы, в т.ч: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14 600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15 724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15 395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-329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4.2.1.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амортизация основных средств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4 982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5 087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5 246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4.2.2.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ФОТ с начислениями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5 088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5 308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5 296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расходы  на  подключение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Прибыль от продаж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-5 608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-6 560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-6 188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-581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Прибыль (убыток) от  прочих  доходов, расходов, в </a:t>
                      </a:r>
                      <a:r>
                        <a:rPr lang="ru-RU" sz="95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9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.: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6 316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6 851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7 315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Компенсация недополученных доходов в результате применения льготных тарифов по Санкт-Петербургу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7 214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8 934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9 654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2 440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134%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проценты за пользованием кредитом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-762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-1 200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-572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Прибыль до  налогообложения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1 127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387%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Налог на прибыль  и иные обязательные платежи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Чистая прибыль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4876%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5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от взимания платы за подключение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16365C"/>
                          </a:solidFill>
                          <a:effectLst/>
                          <a:latin typeface="Times New Roman"/>
                        </a:rPr>
                        <a:t>932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16365C"/>
                          </a:solidFill>
                          <a:effectLst/>
                          <a:latin typeface="Times New Roman"/>
                        </a:rPr>
                        <a:t>769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16365C"/>
                          </a:solidFill>
                          <a:effectLst/>
                          <a:latin typeface="Times New Roman"/>
                        </a:rPr>
                        <a:t>-163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16365C"/>
                          </a:solidFill>
                          <a:effectLst/>
                          <a:latin typeface="Times New Roman"/>
                        </a:rPr>
                        <a:t>83%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16365C"/>
                          </a:solidFill>
                          <a:effectLst/>
                          <a:latin typeface="Times New Roman"/>
                        </a:rPr>
                        <a:t>-153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16365C"/>
                          </a:solidFill>
                          <a:effectLst/>
                          <a:latin typeface="Times New Roman"/>
                        </a:rPr>
                        <a:t>83%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по основной деятельности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16365C"/>
                          </a:solidFill>
                          <a:effectLst/>
                          <a:latin typeface="Times New Roman"/>
                        </a:rPr>
                        <a:t>-658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-916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16365C"/>
                          </a:solidFill>
                          <a:effectLst/>
                          <a:latin typeface="Times New Roman"/>
                        </a:rPr>
                        <a:t>-483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16365C"/>
                          </a:solidFill>
                          <a:effectLst/>
                          <a:latin typeface="Times New Roman"/>
                        </a:rPr>
                        <a:t>175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16365C"/>
                          </a:solidFill>
                          <a:effectLst/>
                          <a:latin typeface="Times New Roman"/>
                        </a:rPr>
                        <a:t>73%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16365C"/>
                          </a:solidFill>
                          <a:effectLst/>
                          <a:latin typeface="Times New Roman"/>
                        </a:rPr>
                        <a:t>433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16365C"/>
                          </a:solidFill>
                          <a:effectLst/>
                          <a:latin typeface="Times New Roman"/>
                        </a:rPr>
                        <a:t>53%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EBITDA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6 453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6 944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148064" y="725763"/>
            <a:ext cx="864096" cy="5799581"/>
          </a:xfrm>
          <a:prstGeom prst="rect">
            <a:avLst/>
          </a:prstGeom>
          <a:noFill/>
          <a:ln w="41275" cap="rnd">
            <a:solidFill>
              <a:schemeClr val="accent6">
                <a:lumMod val="75000"/>
              </a:schemeClr>
            </a:solidFill>
            <a:prstDash val="dash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40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851E9AF-D34B-44BE-9856-6DCCDF1F191B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4</a:t>
            </a:fld>
            <a:endParaRPr lang="ru-RU" sz="12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66" y="33711"/>
            <a:ext cx="79563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деятельности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ГУП «ТЭК СПб»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2014-2018 гг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46641"/>
              </p:ext>
            </p:extLst>
          </p:nvPr>
        </p:nvGraphicFramePr>
        <p:xfrm>
          <a:off x="6084168" y="4149080"/>
          <a:ext cx="3059831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528162"/>
              </p:ext>
            </p:extLst>
          </p:nvPr>
        </p:nvGraphicFramePr>
        <p:xfrm>
          <a:off x="-180528" y="725763"/>
          <a:ext cx="4536503" cy="1839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650848"/>
              </p:ext>
            </p:extLst>
          </p:nvPr>
        </p:nvGraphicFramePr>
        <p:xfrm>
          <a:off x="4355981" y="604937"/>
          <a:ext cx="4788022" cy="188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738670"/>
              </p:ext>
            </p:extLst>
          </p:nvPr>
        </p:nvGraphicFramePr>
        <p:xfrm>
          <a:off x="36365" y="2708920"/>
          <a:ext cx="3037956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929898"/>
              </p:ext>
            </p:extLst>
          </p:nvPr>
        </p:nvGraphicFramePr>
        <p:xfrm>
          <a:off x="3131839" y="2636912"/>
          <a:ext cx="2914885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151381"/>
              </p:ext>
            </p:extLst>
          </p:nvPr>
        </p:nvGraphicFramePr>
        <p:xfrm>
          <a:off x="5940152" y="2564904"/>
          <a:ext cx="3095898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23587"/>
              </p:ext>
            </p:extLst>
          </p:nvPr>
        </p:nvGraphicFramePr>
        <p:xfrm>
          <a:off x="2708" y="4248473"/>
          <a:ext cx="302433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681901"/>
              </p:ext>
            </p:extLst>
          </p:nvPr>
        </p:nvGraphicFramePr>
        <p:xfrm>
          <a:off x="2969818" y="4221088"/>
          <a:ext cx="340238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212154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851E9AF-D34B-44BE-9856-6DCCDF1F191B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747" y="6260"/>
            <a:ext cx="7885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Сравнительный анализ основных показателей по труду и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заработной плате по ГУП «ТЭК СПб» за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2014-2018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гг.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3368" y="1359771"/>
            <a:ext cx="710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378 чел.</a:t>
            </a:r>
            <a:endParaRPr lang="ru-RU" sz="10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99433"/>
              </p:ext>
            </p:extLst>
          </p:nvPr>
        </p:nvGraphicFramePr>
        <p:xfrm>
          <a:off x="0" y="3429000"/>
          <a:ext cx="374441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50453"/>
              </p:ext>
            </p:extLst>
          </p:nvPr>
        </p:nvGraphicFramePr>
        <p:xfrm>
          <a:off x="3491880" y="3479431"/>
          <a:ext cx="6048227" cy="314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556660"/>
              </p:ext>
            </p:extLst>
          </p:nvPr>
        </p:nvGraphicFramePr>
        <p:xfrm>
          <a:off x="107504" y="908720"/>
          <a:ext cx="463491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862373"/>
              </p:ext>
            </p:extLst>
          </p:nvPr>
        </p:nvGraphicFramePr>
        <p:xfrm>
          <a:off x="4562973" y="836712"/>
          <a:ext cx="4680523" cy="276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flipV="1">
            <a:off x="5508104" y="1359771"/>
            <a:ext cx="3168352" cy="304057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831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8" name="TextBox 20"/>
          <p:cNvSpPr txBox="1">
            <a:spLocks noChangeArrowheads="1"/>
          </p:cNvSpPr>
          <p:nvPr/>
        </p:nvSpPr>
        <p:spPr bwMode="auto">
          <a:xfrm>
            <a:off x="5929322" y="4786322"/>
            <a:ext cx="15001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-3" y="0"/>
            <a:ext cx="7956379" cy="6800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8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45360"/>
            <a:ext cx="1152316" cy="460926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 rot="16200000" flipH="1">
            <a:off x="4521424" y="-3903738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76882160"/>
              </p:ext>
            </p:extLst>
          </p:nvPr>
        </p:nvGraphicFramePr>
        <p:xfrm>
          <a:off x="3491880" y="3933056"/>
          <a:ext cx="5918932" cy="2545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4786"/>
            <a:ext cx="8229600" cy="680769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кадрового резерва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4557987"/>
            <a:ext cx="31495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практики студентов, чел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028734222"/>
              </p:ext>
            </p:extLst>
          </p:nvPr>
        </p:nvGraphicFramePr>
        <p:xfrm>
          <a:off x="5215003" y="1013843"/>
          <a:ext cx="4429014" cy="2717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320982"/>
              </p:ext>
            </p:extLst>
          </p:nvPr>
        </p:nvGraphicFramePr>
        <p:xfrm>
          <a:off x="148597" y="997832"/>
          <a:ext cx="5460808" cy="1818405"/>
        </p:xfrm>
        <a:graphic>
          <a:graphicData uri="http://schemas.openxmlformats.org/drawingml/2006/table">
            <a:tbl>
              <a:tblPr firstRow="1" bandRow="1"/>
              <a:tblGrid>
                <a:gridCol w="2779075"/>
                <a:gridCol w="953541"/>
                <a:gridCol w="864096"/>
                <a:gridCol w="864096"/>
              </a:tblGrid>
              <a:tr h="297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РСС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Рабочие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5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Фактическая </a:t>
                      </a:r>
                      <a:r>
                        <a:rPr lang="ru-RU" sz="11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 на 31.12, чел.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054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2 644 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6 410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1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текучести кадров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3,73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3,71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3,74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</a:t>
                      </a:r>
                      <a:r>
                        <a:rPr lang="ru-RU" sz="11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 работников, лет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50,66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46,51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52,38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стаж работы на </a:t>
                      </a:r>
                      <a:r>
                        <a:rPr lang="ru-RU" sz="11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предприятии, лет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16,42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17,75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15,87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95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Принято работников,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834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571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3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Уволено работников, чел.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798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lang="ru-RU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40573" y="720833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Статистические показатели за  2018 год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80112" y="736844"/>
            <a:ext cx="3439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внутреннего кадрового резерва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43608" y="2819724"/>
            <a:ext cx="3528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работников, чел.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4607" y="3602021"/>
            <a:ext cx="31495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профессиональных конкурсов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1013843"/>
            <a:ext cx="1867241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кандидатов  внутреннего кадрового резерва </a:t>
            </a:r>
          </a:p>
          <a:p>
            <a:pPr algn="ctr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обучено и аттестовано </a:t>
            </a:r>
          </a:p>
          <a:p>
            <a:pPr algn="ctr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485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608224"/>
              </p:ext>
            </p:extLst>
          </p:nvPr>
        </p:nvGraphicFramePr>
        <p:xfrm>
          <a:off x="107504" y="4788977"/>
          <a:ext cx="3719677" cy="1837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297497"/>
              </p:ext>
            </p:extLst>
          </p:nvPr>
        </p:nvGraphicFramePr>
        <p:xfrm>
          <a:off x="251520" y="3096723"/>
          <a:ext cx="4014962" cy="1505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851E9AF-D34B-44BE-9856-6DCCDF1F191B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3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956376" cy="70326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Динамика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дебиторской задолженности и уровня собираемости платежей за потребленную тепловую энергию ГУП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«ТЭК СПб»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" y="6597353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6C2891C-FB0E-4F17-9C6E-AE9F1F9C2839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7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63206"/>
              </p:ext>
            </p:extLst>
          </p:nvPr>
        </p:nvGraphicFramePr>
        <p:xfrm>
          <a:off x="4555034" y="857232"/>
          <a:ext cx="4588966" cy="2412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7542" y="3212976"/>
            <a:ext cx="81369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 фактором роста дебиторской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задолженности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отражение в учете результатов проведения мероприятий, связанных с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прекращением договора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простого товарищества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результатов раздела общего имущества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товарищества, а также увеличения объема реализации тепловой энергии в декабре 2018г. по сравнению с декабрем 2017г. </a:t>
            </a:r>
            <a:endParaRPr lang="ru-RU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703912"/>
              </p:ext>
            </p:extLst>
          </p:nvPr>
        </p:nvGraphicFramePr>
        <p:xfrm>
          <a:off x="110214" y="3861048"/>
          <a:ext cx="4173754" cy="2609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05326" y="1196752"/>
            <a:ext cx="1166676" cy="91810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 </a:t>
            </a:r>
          </a:p>
          <a:p>
            <a:pPr algn="ctr"/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9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млрд.руб</a:t>
            </a:r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задолженность </a:t>
            </a:r>
            <a:r>
              <a:rPr lang="ru-RU" sz="9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ПушТЭК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связи с процедурой банкротства</a:t>
            </a: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62581495"/>
              </p:ext>
            </p:extLst>
          </p:nvPr>
        </p:nvGraphicFramePr>
        <p:xfrm>
          <a:off x="4644008" y="3861048"/>
          <a:ext cx="3960440" cy="242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63348" y="6215082"/>
            <a:ext cx="57705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2013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2018 год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собираемость платежей за тепловую энергию возросла с 93% до 102,1%</a:t>
            </a:r>
          </a:p>
          <a:p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251174"/>
              </p:ext>
            </p:extLst>
          </p:nvPr>
        </p:nvGraphicFramePr>
        <p:xfrm>
          <a:off x="35499" y="725763"/>
          <a:ext cx="4248469" cy="248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675340"/>
              </p:ext>
            </p:extLst>
          </p:nvPr>
        </p:nvGraphicFramePr>
        <p:xfrm>
          <a:off x="4444954" y="725763"/>
          <a:ext cx="4588966" cy="263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123092" y="1033460"/>
            <a:ext cx="5157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13 439</a:t>
            </a:r>
            <a:endParaRPr lang="ru-RU" sz="9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4346" y="1295899"/>
            <a:ext cx="5020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11 229</a:t>
            </a:r>
            <a:endParaRPr lang="ru-RU" sz="9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2632" y="1268760"/>
            <a:ext cx="525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11 442</a:t>
            </a:r>
            <a:endParaRPr lang="ru-RU" sz="9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7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7"/>
          <p:cNvSpPr>
            <a:spLocks noChangeArrowheads="1"/>
          </p:cNvSpPr>
          <p:nvPr/>
        </p:nvSpPr>
        <p:spPr bwMode="auto">
          <a:xfrm>
            <a:off x="0" y="0"/>
            <a:ext cx="91440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483394" y="32857"/>
            <a:ext cx="9136062" cy="708025"/>
          </a:xfrm>
          <a:prstGeom prst="rect">
            <a:avLst/>
          </a:prstGeom>
          <a:solidFill>
            <a:srgbClr val="FFFF00">
              <a:alpha val="0"/>
            </a:srgb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Эффективность исковой работы в целях снижения 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дебиторской задолженности за 2018 год</a:t>
            </a:r>
            <a:endParaRPr lang="ru-RU" sz="18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Номер слайда 14"/>
          <p:cNvSpPr txBox="1">
            <a:spLocks/>
          </p:cNvSpPr>
          <p:nvPr/>
        </p:nvSpPr>
        <p:spPr bwMode="auto">
          <a:xfrm>
            <a:off x="7010400" y="6624638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070D5F2-BC3A-4DFB-907F-4C59E38B5CD4}" type="slidenum">
              <a:rPr lang="ru-RU" sz="12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12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56681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078962"/>
              </p:ext>
            </p:extLst>
          </p:nvPr>
        </p:nvGraphicFramePr>
        <p:xfrm>
          <a:off x="215517" y="847722"/>
          <a:ext cx="8604955" cy="5439370"/>
        </p:xfrm>
        <a:graphic>
          <a:graphicData uri="http://schemas.openxmlformats.org/drawingml/2006/table">
            <a:tbl>
              <a:tblPr/>
              <a:tblGrid>
                <a:gridCol w="360206"/>
                <a:gridCol w="6156517"/>
                <a:gridCol w="936104"/>
                <a:gridCol w="1152128"/>
              </a:tblGrid>
              <a:tr h="450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96" marR="5196" marT="51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Наименование мероприятия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 План 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Факт 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2018 </a:t>
                      </a:r>
                      <a:endParaRPr lang="ru-RU" sz="1200" b="1" i="0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8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предъявленных исков, шт.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1864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18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сумму (основной долг, штрафные санкции), </a:t>
                      </a:r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3 150,0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2 837,7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</a:rPr>
                        <a:t> Поступило </a:t>
                      </a:r>
                      <a:r>
                        <a:rPr lang="ru-RU" sz="1200" b="0" i="0" u="none" strike="noStrike" dirty="0">
                          <a:solidFill>
                            <a:srgbClr val="17375E"/>
                          </a:solidFill>
                          <a:effectLst/>
                          <a:latin typeface="Times New Roman"/>
                        </a:rPr>
                        <a:t>оплат основного долга до вынесения судебного акта, млн. руб.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988,8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вынесенных судебных актов, шт</a:t>
                      </a:r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.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1604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70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сумму (основной долг, штрафные санкции), </a:t>
                      </a:r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млн. руб. 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1 901,7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вынесенных судебных актов в пользу Предприятия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1578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5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 Эффективность </a:t>
                      </a:r>
                      <a:r>
                        <a:rPr lang="ru-RU" sz="1200" b="1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исковой работы по количеству выигранных </a:t>
                      </a:r>
                      <a:r>
                        <a:rPr lang="ru-RU" sz="1200" b="1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дел, (6/4*100)</a:t>
                      </a:r>
                      <a:endParaRPr lang="ru-RU" sz="1200" b="1" i="0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98,4%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 Сумма </a:t>
                      </a:r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исковых </a:t>
                      </a:r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требований (основной долг, штрафные санкции) </a:t>
                      </a:r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по судебным делам, завершившихся вынесением </a:t>
                      </a:r>
                      <a:r>
                        <a:rPr lang="ru-RU" sz="12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 судебного акта, </a:t>
                      </a:r>
                      <a:r>
                        <a:rPr lang="ru-RU" sz="1200" b="0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млн. руб. 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1 950,6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8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 Эффективность </a:t>
                      </a:r>
                      <a:r>
                        <a:rPr lang="ru-RU" sz="1200" b="1" i="0" u="none" strike="noStrike" dirty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исковой работы по сумме исковых требований, </a:t>
                      </a:r>
                      <a:r>
                        <a:rPr lang="ru-RU" sz="1200" b="1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(5/8*100)</a:t>
                      </a:r>
                      <a:endParaRPr lang="ru-RU" sz="1200" b="1" i="0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97,5 </a:t>
                      </a:r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%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41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Получено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исполнительных листов, шт.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Не установлен</a:t>
                      </a:r>
                      <a:endParaRPr lang="ru-RU" sz="8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1 741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95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 сумму (основной долг, штрафные санкции), млн. руб. 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Не установлен</a:t>
                      </a:r>
                    </a:p>
                    <a:p>
                      <a:pPr algn="ctr" fontAlgn="ctr"/>
                      <a:endParaRPr lang="ru-RU" sz="8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2 397,4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4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Предъявлено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исполнительных листов, шт. 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Не установлен</a:t>
                      </a:r>
                    </a:p>
                    <a:p>
                      <a:pPr algn="ctr" fontAlgn="ctr"/>
                      <a:endParaRPr lang="ru-RU" sz="8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2 272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204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 сумму (основной долг, штрафные санкции), млн. руб. 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Не установлен</a:t>
                      </a:r>
                    </a:p>
                    <a:p>
                      <a:pPr algn="ctr" fontAlgn="ctr"/>
                      <a:endParaRPr lang="ru-RU" sz="8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3 160,6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Поступило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оплат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после вынесения судебного акта и до предъявления исполнительных листов, по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исполнительным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листам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и мировым соглашениям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(основной долг, штрафные санкции,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расходы по оплате государственной пошлины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), млн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руб.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840,0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1 041,9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6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956376" cy="70326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Динамика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кредиторской задолженности ГУП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«ТЭК СПб»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" y="6597353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6C2891C-FB0E-4F17-9C6E-AE9F1F9C2839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9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540705"/>
              </p:ext>
            </p:extLst>
          </p:nvPr>
        </p:nvGraphicFramePr>
        <p:xfrm>
          <a:off x="307963" y="1196752"/>
          <a:ext cx="4496749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7963" y="4797152"/>
            <a:ext cx="84700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 фактором роста кредиторской задолженности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01.01.2019 по сравнению с началом прошлого года является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текущей задолженности за потребленные энергоресурсы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516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связи с ростом </a:t>
            </a:r>
            <a:r>
              <a:rPr lang="ru-RU" sz="11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теплоотпуска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обусловленным более низкой температурой воздуха в декабре 2018.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состоянию на 01.01.19 объем кредиторской на 99,8% состоит из текущей задолженности. Незначительная часть просроченной задолженности сформировалась в связи с ее погашением в сроки в рамках судебных актов. 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450974"/>
              </p:ext>
            </p:extLst>
          </p:nvPr>
        </p:nvGraphicFramePr>
        <p:xfrm>
          <a:off x="4788024" y="1196752"/>
          <a:ext cx="4032448" cy="3441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54801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4658</TotalTime>
  <Words>3651</Words>
  <Application>Microsoft Office PowerPoint</Application>
  <PresentationFormat>Экран (4:3)</PresentationFormat>
  <Paragraphs>955</Paragraphs>
  <Slides>21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кадрового резерва</vt:lpstr>
      <vt:lpstr>Динамика дебиторской задолженности и уровня собираемости платежей за потребленную тепловую энергию ГУП «ТЭК СПб»</vt:lpstr>
      <vt:lpstr>Презентация PowerPoint</vt:lpstr>
      <vt:lpstr>Динамика кредиторской задолженности ГУП «ТЭК СПб»</vt:lpstr>
      <vt:lpstr>Кредитный портфель и ссудная задолженность предприятия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Фёдорова Алёна Александровна</dc:creator>
  <cp:lastModifiedBy>АТАНАСОВА ОКСАНА АНАТОЛЬЕВНА</cp:lastModifiedBy>
  <cp:revision>393</cp:revision>
  <cp:lastPrinted>2019-04-25T07:35:25Z</cp:lastPrinted>
  <dcterms:created xsi:type="dcterms:W3CDTF">2018-12-03T11:49:09Z</dcterms:created>
  <dcterms:modified xsi:type="dcterms:W3CDTF">2019-04-29T09:26:12Z</dcterms:modified>
</cp:coreProperties>
</file>