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charts/chart22.xml" ContentType="application/vnd.openxmlformats-officedocument.drawingml.chart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drawings/drawing6.xml" ContentType="application/vnd.openxmlformats-officedocument.drawingml.chartshapes+xml"/>
  <Override PartName="/ppt/charts/chart24.xml" ContentType="application/vnd.openxmlformats-officedocument.drawingml.chart+xml"/>
  <Override PartName="/ppt/drawings/drawing7.xml" ContentType="application/vnd.openxmlformats-officedocument.drawingml.chartshapes+xml"/>
  <Override PartName="/ppt/charts/chart25.xml" ContentType="application/vnd.openxmlformats-officedocument.drawingml.chart+xml"/>
  <Override PartName="/ppt/drawings/drawing8.xml" ContentType="application/vnd.openxmlformats-officedocument.drawingml.chartshapes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8.xml" ContentType="application/vnd.openxmlformats-officedocument.drawingml.chart+xml"/>
  <Override PartName="/ppt/drawings/drawing1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9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840" r:id="rId4"/>
    <p:sldMasterId id="2147483984" r:id="rId5"/>
  </p:sldMasterIdLst>
  <p:notesMasterIdLst>
    <p:notesMasterId r:id="rId34"/>
  </p:notesMasterIdLst>
  <p:handoutMasterIdLst>
    <p:handoutMasterId r:id="rId35"/>
  </p:handoutMasterIdLst>
  <p:sldIdLst>
    <p:sldId id="538" r:id="rId6"/>
    <p:sldId id="364" r:id="rId7"/>
    <p:sldId id="265" r:id="rId8"/>
    <p:sldId id="499" r:id="rId9"/>
    <p:sldId id="557" r:id="rId10"/>
    <p:sldId id="526" r:id="rId11"/>
    <p:sldId id="409" r:id="rId12"/>
    <p:sldId id="551" r:id="rId13"/>
    <p:sldId id="552" r:id="rId14"/>
    <p:sldId id="531" r:id="rId15"/>
    <p:sldId id="555" r:id="rId16"/>
    <p:sldId id="393" r:id="rId17"/>
    <p:sldId id="520" r:id="rId18"/>
    <p:sldId id="521" r:id="rId19"/>
    <p:sldId id="522" r:id="rId20"/>
    <p:sldId id="523" r:id="rId21"/>
    <p:sldId id="547" r:id="rId22"/>
    <p:sldId id="548" r:id="rId23"/>
    <p:sldId id="470" r:id="rId24"/>
    <p:sldId id="446" r:id="rId25"/>
    <p:sldId id="447" r:id="rId26"/>
    <p:sldId id="448" r:id="rId27"/>
    <p:sldId id="475" r:id="rId28"/>
    <p:sldId id="477" r:id="rId29"/>
    <p:sldId id="558" r:id="rId30"/>
    <p:sldId id="516" r:id="rId31"/>
    <p:sldId id="461" r:id="rId32"/>
    <p:sldId id="449" r:id="rId33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9933"/>
    <a:srgbClr val="66FF99"/>
    <a:srgbClr val="66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42" autoAdjust="0"/>
    <p:restoredTop sz="94622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6.104\&#1101;&#1082;&#1086;&#1085;&#1086;&#1084;&#1080;&#1095;&#1077;&#1089;&#1082;&#1086;&#1077;%20&#1091;&#1087;&#1088;&#1072;&#1074;&#1083;&#1077;&#1085;&#1080;&#1077;\210117\&#1060;&#1072;&#1082;&#1090;%202016\&#1055;&#1088;&#1077;&#1079;&#1077;&#1085;&#1090;&#1072;&#1094;&#1080;&#1080;\2016\&#1074;&#1089;&#1087;&#1086;&#1084;\&#1054;&#1089;&#1085;&#1086;&#1074;&#1085;&#1099;&#1077;%20&#1087;&#1086;&#1082;&#1072;&#1079;&#1072;&#1090;&#1077;&#1083;&#1080;_2012-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kspb.ru\center\&#1101;&#1082;&#1086;&#1085;&#1086;&#1084;&#1080;&#1095;&#1077;&#1089;&#1082;&#1086;&#1077;%20&#1091;&#1087;&#1088;&#1072;&#1074;&#1083;&#1077;&#1085;&#1080;&#1077;\210117\&#1060;&#1072;&#1082;&#1090;%202017\&#1055;&#1088;&#1077;&#1079;&#1077;&#1085;&#1090;&#1072;&#1094;&#1080;&#1080;\&#1060;&#1072;&#1082;&#1090;%202017\&#1054;&#1089;&#1085;&#1086;&#1074;&#1085;&#1099;&#1077;%20&#1087;&#1086;&#1082;&#1072;&#1079;&#1072;&#1090;&#1077;&#1083;&#1080;_2012-2017%20&#1074;%20&#1088;&#1072;&#1073;&#1086;&#1090;&#107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kspb.ru\center\&#1101;&#1082;&#1086;&#1085;&#1086;&#1084;&#1080;&#1095;&#1077;&#1089;&#1082;&#1086;&#1077;%20&#1091;&#1087;&#1088;&#1072;&#1074;&#1083;&#1077;&#1085;&#1080;&#1077;\210117\&#1060;&#1072;&#1082;&#1090;%202017\&#1055;&#1088;&#1077;&#1079;&#1077;&#1085;&#1090;&#1072;&#1094;&#1080;&#1080;\&#1060;&#1072;&#1082;&#1090;%202017\&#1054;&#1089;&#1085;&#1086;&#1074;&#1085;&#1099;&#1077;%20&#1087;&#1086;&#1082;&#1072;&#1079;&#1072;&#1090;&#1077;&#1083;&#1080;_2012-2017%20&#1053;&#1045;%20&#1043;&#1054;&#1058;&#1054;&#1042;&#1054;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kspb.ru\energosbyt\Otdel_ucheta_DZ\&#1054;&#1090;&#1095;&#1077;&#1090;&#1099;,%20&#1087;&#1088;&#1077;&#1079;&#1077;&#1085;&#1090;&#1072;&#1094;&#1080;&#1080;,%20&#1088;&#1077;&#1081;&#1090;&#1080;&#1085;&#1075;&#1080;\&#1043;&#1088;&#1086;&#1084;&#1086;&#1074;%20&#1045;.&#1043;\&#1055;&#1088;&#1077;&#1079;&#1077;&#1085;&#1090;&#1072;&#1094;&#1080;&#1080;%20(&#1058;&#1080;&#1097;&#1077;&#1085;&#1082;&#1086;)\2017\&#1055;&#1056;&#1045;&#1047;&#1045;&#1053;&#1058;&#1040;&#1062;&#1048;&#1071;%20&#1053;&#1040;%2001.01.2018%20&#1079;&#1072;%202017%20&#1075;&#1086;&#1076;\&#1076;&#1083;&#1103;%20&#1089;&#1083;&#1072;&#1081;&#1076;&#1086;&#1074;.xlsx" TargetMode="External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2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3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4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5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kspb.ru\center\&#1101;&#1082;&#1086;&#1085;&#1086;&#1084;&#1080;&#1095;&#1077;&#1089;&#1082;&#1086;&#1077;%20&#1091;&#1087;&#1088;&#1072;&#1074;&#1083;&#1077;&#1085;&#1080;&#1077;\210117\&#1060;&#1072;&#1082;&#1090;%202017\&#1055;&#1088;&#1077;&#1079;&#1077;&#1085;&#1090;&#1072;&#1094;&#1080;&#1080;\&#1060;&#1072;&#1082;&#1090;%202017\&#1054;&#1089;&#1085;&#1086;&#1074;&#1085;&#1099;&#1077;%20&#1087;&#1086;&#1082;&#1072;&#1079;&#1072;&#1090;&#1077;&#1083;&#1080;_2012-2017%20&#1053;&#1045;%20&#1043;&#1054;&#1058;&#1054;&#1042;&#1054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kspb.ru\center\&#1101;&#1082;&#1086;&#1085;&#1086;&#1084;&#1080;&#1095;&#1077;&#1089;&#1082;&#1086;&#1077;%20&#1091;&#1087;&#1088;&#1072;&#1074;&#1083;&#1077;&#1085;&#1080;&#1077;\210117\&#1060;&#1072;&#1082;&#1090;%202017\&#1055;&#1088;&#1077;&#1079;&#1077;&#1085;&#1090;&#1072;&#1094;&#1080;&#1080;\&#1060;&#1072;&#1082;&#1090;%202017\&#1054;&#1089;&#1085;&#1086;&#1074;&#1085;&#1099;&#1077;%20&#1087;&#1086;&#1082;&#1072;&#1079;&#1072;&#1090;&#1077;&#1083;&#1080;_2012-2017%20&#1053;&#1045;%20&#1043;&#1054;&#1058;&#1054;&#1042;&#1054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kspb.ru\center\&#1101;&#1082;&#1086;&#1085;&#1086;&#1084;&#1080;&#1095;&#1077;&#1089;&#1082;&#1086;&#1077;%20&#1091;&#1087;&#1088;&#1072;&#1074;&#1083;&#1077;&#1085;&#1080;&#1077;\210117\&#1060;&#1072;&#1082;&#1090;%202017\&#1055;&#1088;&#1077;&#1079;&#1077;&#1085;&#1090;&#1072;&#1094;&#1080;&#1080;\&#1060;&#1072;&#1082;&#1090;%202017\&#1054;&#1089;&#1085;&#1086;&#1074;&#1085;&#1099;&#1077;%20&#1087;&#1086;&#1082;&#1072;&#1079;&#1072;&#1090;&#1077;&#1083;&#1080;_2012-2017%20&#1053;&#1045;%20&#1043;&#1054;&#1058;&#1054;&#1042;&#1054;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kspb.ru\center\&#1101;&#1082;&#1086;&#1085;&#1086;&#1084;&#1080;&#1095;&#1077;&#1089;&#1082;&#1086;&#1077;%20&#1091;&#1087;&#1088;&#1072;&#1074;&#1083;&#1077;&#1085;&#1080;&#1077;\210117\&#1060;&#1072;&#1082;&#1090;%202017\&#1055;&#1088;&#1077;&#1079;&#1077;&#1085;&#1090;&#1072;&#1094;&#1080;&#1080;\&#1060;&#1072;&#1082;&#1090;%202017\&#1054;&#1089;&#1085;&#1086;&#1074;&#1085;&#1099;&#1077;%20&#1087;&#1086;&#1082;&#1072;&#1079;&#1072;&#1090;&#1077;&#1083;&#1080;_2012-2017%20&#1053;&#1045;%20&#1043;&#1054;&#1058;&#1054;&#1042;&#1054;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kspb.ru\center\&#1101;&#1082;&#1086;&#1085;&#1086;&#1084;&#1080;&#1095;&#1077;&#1089;&#1082;&#1086;&#1077;%20&#1091;&#1087;&#1088;&#1072;&#1074;&#1083;&#1077;&#1085;&#1080;&#1077;\210117\&#1060;&#1072;&#1082;&#1090;%202017\&#1055;&#1088;&#1077;&#1079;&#1077;&#1085;&#1090;&#1072;&#1094;&#1080;&#1080;\&#1060;&#1072;&#1082;&#1090;%202017\&#1054;&#1089;&#1085;&#1086;&#1074;&#1085;&#1099;&#1077;%20&#1087;&#1086;&#1082;&#1072;&#1079;&#1072;&#1090;&#1077;&#1083;&#1080;_2012-2017%20&#1053;&#1045;%20&#1043;&#1054;&#1058;&#1054;&#1042;&#1054;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kspb.ru\center\&#1101;&#1082;&#1086;&#1085;&#1086;&#1084;&#1080;&#1095;&#1077;&#1089;&#1082;&#1086;&#1077;%20&#1091;&#1087;&#1088;&#1072;&#1074;&#1083;&#1077;&#1085;&#1080;&#1077;\210117\&#1060;&#1072;&#1082;&#1090;%202017\&#1055;&#1088;&#1077;&#1079;&#1077;&#1085;&#1090;&#1072;&#1094;&#1080;&#1080;\&#1060;&#1072;&#1082;&#1090;%202017\&#1054;&#1089;&#1085;&#1086;&#1074;&#1085;&#1099;&#1077;%20&#1087;&#1086;&#1082;&#1072;&#1079;&#1072;&#1090;&#1077;&#1083;&#1080;_2012-2017%20&#1053;&#1045;%20&#1043;&#1054;&#1058;&#1054;&#1042;&#1054;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dfs-2\&#1101;&#1082;&#1086;&#1085;&#1086;&#1084;&#1080;&#1095;&#1077;&#1089;&#1082;&#1086;&#1077;%20&#1091;&#1087;&#1088;&#1072;&#1074;&#1083;&#1077;&#1085;&#1080;&#1077;\210117\&#1060;&#1072;&#1082;&#1090;%202017\&#1055;&#1088;&#1077;&#1079;&#1077;&#1085;&#1090;&#1072;&#1094;&#1080;&#1080;\&#1060;&#1072;&#1082;&#1090;%202017\&#1054;&#1089;&#1085;&#1086;&#1074;&#1085;&#1099;&#1077;%20&#1087;&#1086;&#1082;&#1072;&#1079;&#1072;&#1090;&#1077;&#1083;&#1080;_2012-2017%20&#1074;%20&#1088;&#1072;&#1073;&#1086;&#109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27228331777851117"/>
                  <c:y val="0.11844925652753632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9393066216227403E-2"/>
                  <c:y val="-0.29053462023469956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Доходы по </a:t>
                    </a:r>
                    <a:r>
                      <a:rPr lang="ru-RU" sz="9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неосновной  деятельности</a:t>
                    </a:r>
                    <a:r>
                      <a: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1%</a:t>
                    </a:r>
                    <a:endParaRPr lang="ru-RU" sz="9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620464704748184"/>
                  <c:y val="0.19892222412433724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9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Доходы от взимания  платы за подключение </a:t>
                    </a:r>
                    <a:r>
                      <a:rPr lang="ru-RU" sz="9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sz="9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%</a:t>
                    </a:r>
                    <a:endParaRPr lang="ru-RU" sz="90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выручка!$A$2:$A$4</c:f>
              <c:strCache>
                <c:ptCount val="3"/>
                <c:pt idx="0">
                  <c:v>Доходы от основного вида деятельности</c:v>
                </c:pt>
                <c:pt idx="1">
                  <c:v>Доходы по неосновной деятельности</c:v>
                </c:pt>
                <c:pt idx="2">
                  <c:v>Доходы от взимания  платы за подключение к тепловым сетям</c:v>
                </c:pt>
              </c:strCache>
            </c:strRef>
          </c:cat>
          <c:val>
            <c:numRef>
              <c:f>выручка!$B$2:$B$4</c:f>
              <c:numCache>
                <c:formatCode>#,##0</c:formatCode>
                <c:ptCount val="3"/>
                <c:pt idx="0">
                  <c:v>33556820.151589997</c:v>
                </c:pt>
                <c:pt idx="1">
                  <c:v>230492.41411000001</c:v>
                </c:pt>
                <c:pt idx="2">
                  <c:v>1334957.0858700001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Длительность отопительного периода, дн.</a:t>
            </a:r>
          </a:p>
        </c:rich>
      </c:tx>
      <c:layout>
        <c:manualLayout>
          <c:xMode val="edge"/>
          <c:yMode val="edge"/>
          <c:x val="0.13557321314580867"/>
          <c:y val="2.713374693899642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't-воздуха'!$A$18</c:f>
              <c:strCache>
                <c:ptCount val="1"/>
                <c:pt idx="0">
                  <c:v>план, дн.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't-воздуха'!$C$17:$G$17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't-воздуха'!$B$18:$G$18</c:f>
              <c:numCache>
                <c:formatCode>General</c:formatCode>
                <c:ptCount val="5"/>
                <c:pt idx="0">
                  <c:v>216</c:v>
                </c:pt>
                <c:pt idx="1">
                  <c:v>224</c:v>
                </c:pt>
                <c:pt idx="2">
                  <c:v>222</c:v>
                </c:pt>
                <c:pt idx="3">
                  <c:v>225</c:v>
                </c:pt>
                <c:pt idx="4">
                  <c:v>225</c:v>
                </c:pt>
              </c:numCache>
            </c:numRef>
          </c:val>
        </c:ser>
        <c:ser>
          <c:idx val="1"/>
          <c:order val="1"/>
          <c:tx>
            <c:strRef>
              <c:f>'t-воздуха'!$A$19</c:f>
              <c:strCache>
                <c:ptCount val="1"/>
                <c:pt idx="0">
                  <c:v>факт, дн.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't-воздуха'!$C$17:$G$17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't-воздуха'!$B$19:$G$19</c:f>
              <c:numCache>
                <c:formatCode>General</c:formatCode>
                <c:ptCount val="5"/>
                <c:pt idx="0">
                  <c:v>229</c:v>
                </c:pt>
                <c:pt idx="1">
                  <c:v>228</c:v>
                </c:pt>
                <c:pt idx="2">
                  <c:v>223</c:v>
                </c:pt>
                <c:pt idx="3">
                  <c:v>230</c:v>
                </c:pt>
                <c:pt idx="4">
                  <c:v>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709056"/>
        <c:axId val="73710592"/>
      </c:barChart>
      <c:catAx>
        <c:axId val="737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710592"/>
        <c:crosses val="autoZero"/>
        <c:auto val="1"/>
        <c:lblAlgn val="ctr"/>
        <c:lblOffset val="100"/>
        <c:noMultiLvlLbl val="0"/>
      </c:catAx>
      <c:valAx>
        <c:axId val="7371059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7090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7988536694133"/>
          <c:y val="6.0626944228419063E-2"/>
          <c:w val="0.88153849172408127"/>
          <c:h val="0.67482953282968561"/>
        </c:manualLayout>
      </c:layout>
      <c:lineChart>
        <c:grouping val="standard"/>
        <c:varyColors val="0"/>
        <c:ser>
          <c:idx val="0"/>
          <c:order val="0"/>
          <c:tx>
            <c:strRef>
              <c:f>'ТО и ЧП_5лет'!$A$24</c:f>
              <c:strCache>
                <c:ptCount val="1"/>
                <c:pt idx="0">
                  <c:v>план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510660635505668E-2"/>
                  <c:y val="-2.67737617135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016138940079297E-2"/>
                  <c:y val="2.141900937081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985138004246284E-2"/>
                  <c:y val="1.169590643274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106382978723404E-2"/>
                  <c:y val="-6.96117804551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'ТО и ЧП_5лет'!$B$23:$G$23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'ТО и ЧП_5лет'!$B$24:$G$24</c:f>
              <c:numCache>
                <c:formatCode>General</c:formatCode>
                <c:ptCount val="5"/>
                <c:pt idx="0">
                  <c:v>0.57999999999999996</c:v>
                </c:pt>
                <c:pt idx="1">
                  <c:v>0.22</c:v>
                </c:pt>
                <c:pt idx="2">
                  <c:v>0.01</c:v>
                </c:pt>
                <c:pt idx="3">
                  <c:v>0.75</c:v>
                </c:pt>
                <c:pt idx="4">
                  <c:v>1.54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'ТО и ЧП_5лет'!$A$25</c:f>
              <c:strCache>
                <c:ptCount val="1"/>
                <c:pt idx="0">
                  <c:v>факт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3588764170436147E-2"/>
                  <c:y val="5.890227576974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355980184005656E-2"/>
                  <c:y val="-5.263157894736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216783411627687E-2"/>
                  <c:y val="-3.508771929824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878273177636234E-2"/>
                  <c:y val="-5.263157894736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660523817501431E-2"/>
                  <c:y val="1.5993422508933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cap="rnd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anchor="ctr" anchorCtr="0"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'ТО и ЧП_5лет'!$B$23:$G$23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'ТО и ЧП_5лет'!$B$25:$G$25</c:f>
              <c:numCache>
                <c:formatCode>General</c:formatCode>
                <c:ptCount val="5"/>
                <c:pt idx="0">
                  <c:v>0.46</c:v>
                </c:pt>
                <c:pt idx="1">
                  <c:v>2.16</c:v>
                </c:pt>
                <c:pt idx="2">
                  <c:v>2.15</c:v>
                </c:pt>
                <c:pt idx="3">
                  <c:v>0.87</c:v>
                </c:pt>
                <c:pt idx="4">
                  <c:v>1.52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20192"/>
        <c:axId val="73721728"/>
      </c:lineChart>
      <c:catAx>
        <c:axId val="7372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73721728"/>
        <c:crosses val="autoZero"/>
        <c:auto val="1"/>
        <c:lblAlgn val="ctr"/>
        <c:lblOffset val="100"/>
        <c:noMultiLvlLbl val="0"/>
      </c:catAx>
      <c:valAx>
        <c:axId val="7372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720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182710233436986"/>
          <c:y val="0.88213578120949521"/>
          <c:w val="0.1849258049129627"/>
          <c:h val="0.1178640822252029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Реализация </a:t>
            </a:r>
            <a:r>
              <a:rPr lang="ru-RU" sz="1400" dirty="0">
                <a:solidFill>
                  <a:srgbClr val="C00000"/>
                </a:solidFill>
              </a:rPr>
              <a:t>тепловой </a:t>
            </a:r>
            <a:r>
              <a:rPr lang="ru-RU" sz="1400" dirty="0" smtClean="0">
                <a:solidFill>
                  <a:srgbClr val="C00000"/>
                </a:solidFill>
              </a:rPr>
              <a:t>энергии,</a:t>
            </a:r>
            <a:r>
              <a:rPr lang="ru-RU" sz="1400" baseline="0" dirty="0" smtClean="0">
                <a:solidFill>
                  <a:srgbClr val="C00000"/>
                </a:solidFill>
              </a:rPr>
              <a:t> тыс. Гкал</a:t>
            </a:r>
            <a:endParaRPr lang="ru-RU" sz="1400" dirty="0">
              <a:solidFill>
                <a:srgbClr val="C00000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'ТО и ЧП_5лет'!$A$34</c:f>
              <c:strCache>
                <c:ptCount val="1"/>
                <c:pt idx="0">
                  <c:v>ГУП "ТЭК СПб" </c:v>
                </c:pt>
              </c:strCache>
            </c:strRef>
          </c:tx>
          <c:invertIfNegative val="0"/>
          <c:cat>
            <c:strRef>
              <c:f>'ТО и ЧП_5лет'!$B$32:$F$32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'ТО и ЧП_5лет'!$B$34:$F$34</c:f>
            </c:numRef>
          </c:val>
        </c:ser>
        <c:ser>
          <c:idx val="2"/>
          <c:order val="2"/>
          <c:tx>
            <c:strRef>
              <c:f>'ТО и ЧП_5лет'!$A$35</c:f>
              <c:strCache>
                <c:ptCount val="1"/>
                <c:pt idx="0">
                  <c:v>ПРТ</c:v>
                </c:pt>
              </c:strCache>
            </c:strRef>
          </c:tx>
          <c:invertIfNegative val="0"/>
          <c:cat>
            <c:strRef>
              <c:f>'ТО и ЧП_5лет'!$B$32:$F$32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'ТО и ЧП_5лет'!$B$35:$F$35</c:f>
            </c:numRef>
          </c:val>
        </c:ser>
        <c:ser>
          <c:idx val="3"/>
          <c:order val="3"/>
          <c:tx>
            <c:strRef>
              <c:f>'ТО и ЧП_5лет'!$A$36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8900" h="50800"/>
            </a:sp3d>
          </c:spPr>
          <c:invertIfNegative val="0"/>
          <c:dLbls>
            <c:dLbl>
              <c:idx val="0"/>
              <c:layout>
                <c:manualLayout>
                  <c:x val="-9.5460407780777981E-4"/>
                  <c:y val="-0.141897360145296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-0.158557113446321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23628486959576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9E-3"/>
                  <c:y val="-0.208733425050493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85067526415994E-16"/>
                  <c:y val="-0.221537921142756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'ТО и ЧП_5лет'!$B$32:$F$32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'ТО и ЧП_5лет'!$C$36:$G$36</c:f>
              <c:numCache>
                <c:formatCode>#,##0</c:formatCode>
                <c:ptCount val="5"/>
                <c:pt idx="0">
                  <c:v>18669.769986500003</c:v>
                </c:pt>
                <c:pt idx="1">
                  <c:v>17209.669343399997</c:v>
                </c:pt>
                <c:pt idx="2">
                  <c:v>16784.65712</c:v>
                </c:pt>
                <c:pt idx="3">
                  <c:v>18146.383460000001</c:v>
                </c:pt>
                <c:pt idx="4">
                  <c:v>18279.71645</c:v>
                </c:pt>
              </c:numCache>
            </c:numRef>
          </c:val>
        </c:ser>
        <c:ser>
          <c:idx val="4"/>
          <c:order val="4"/>
          <c:tx>
            <c:strRef>
              <c:f>'ТО и ЧП_5лет'!$A$37</c:f>
              <c:strCache>
                <c:ptCount val="1"/>
                <c:pt idx="0">
                  <c:v>ГУП "ТЭК СПб"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'ТО и ЧП_5лет'!$B$32:$F$32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'ТО и ЧП_5лет'!$B$37:$F$37</c:f>
            </c:numRef>
          </c:val>
        </c:ser>
        <c:ser>
          <c:idx val="5"/>
          <c:order val="5"/>
          <c:tx>
            <c:strRef>
              <c:f>'ТО и ЧП_5лет'!$A$38</c:f>
              <c:strCache>
                <c:ptCount val="1"/>
                <c:pt idx="0">
                  <c:v>ПРТ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'ТО и ЧП_5лет'!$B$32:$F$32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'ТО и ЧП_5лет'!$B$38:$F$38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435392"/>
        <c:axId val="75445376"/>
      </c:barChart>
      <c:lineChart>
        <c:grouping val="standard"/>
        <c:varyColors val="0"/>
        <c:ser>
          <c:idx val="0"/>
          <c:order val="0"/>
          <c:tx>
            <c:strRef>
              <c:f>'ТО и ЧП_5лет'!$A$33</c:f>
              <c:strCache>
                <c:ptCount val="1"/>
                <c:pt idx="0">
                  <c:v>План </c:v>
                </c:pt>
              </c:strCache>
            </c:strRef>
          </c:tx>
          <c:dLbls>
            <c:dLbl>
              <c:idx val="0"/>
              <c:layout>
                <c:manualLayout>
                  <c:x val="-6.458333333333334E-2"/>
                  <c:y val="-4.9768518518518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58333333333334E-2"/>
                  <c:y val="-4.9768518518518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58333333333334E-2"/>
                  <c:y val="-4.5138888888888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027777777777776E-2"/>
                  <c:y val="3.9450477612231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694444444444445E-2"/>
                  <c:y val="5.0805452292441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'ТО и ЧП_5лет'!$C$32:$G$32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'ТО и ЧП_5лет'!$C$33:$G$33</c:f>
              <c:numCache>
                <c:formatCode>#,##0</c:formatCode>
                <c:ptCount val="5"/>
                <c:pt idx="0">
                  <c:v>19123.043999999998</c:v>
                </c:pt>
                <c:pt idx="1">
                  <c:v>18885.378999999997</c:v>
                </c:pt>
                <c:pt idx="2">
                  <c:v>18878.876</c:v>
                </c:pt>
                <c:pt idx="3">
                  <c:v>18028.7343</c:v>
                </c:pt>
                <c:pt idx="4">
                  <c:v>17130.032063999999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35392"/>
        <c:axId val="75445376"/>
      </c:lineChart>
      <c:catAx>
        <c:axId val="75435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75445376"/>
        <c:crosses val="autoZero"/>
        <c:auto val="1"/>
        <c:lblAlgn val="ctr"/>
        <c:lblOffset val="100"/>
        <c:noMultiLvlLbl val="0"/>
      </c:catAx>
      <c:valAx>
        <c:axId val="75445376"/>
        <c:scaling>
          <c:orientation val="minMax"/>
          <c:max val="2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5435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647969670036665"/>
          <c:y val="0.84977710237207615"/>
          <c:w val="0.38037879456888457"/>
          <c:h val="0.106105087104719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200" b="1" i="0" u="none" strike="noStrike" kern="1200" baseline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100" dirty="0" smtClean="0"/>
              <a:t>Средняя </a:t>
            </a:r>
            <a:r>
              <a:rPr lang="ru-RU" sz="1100" dirty="0"/>
              <a:t>численность ГУП "ТЭК СПб", чел.</a:t>
            </a:r>
          </a:p>
        </c:rich>
      </c:tx>
      <c:layout>
        <c:manualLayout>
          <c:xMode val="edge"/>
          <c:yMode val="edge"/>
          <c:x val="0.20026501422675339"/>
          <c:y val="1.564363411884099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24450297838088"/>
          <c:y val="0.15113444152814232"/>
          <c:w val="0.87685879351665175"/>
          <c:h val="0.678140128317293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производит.труда!$G$8</c:f>
              <c:strCache>
                <c:ptCount val="1"/>
                <c:pt idx="0">
                  <c:v>Среднесписочная численность ГУП "ТЭК СПб", чел.</c:v>
                </c:pt>
              </c:strCache>
            </c:strRef>
          </c:tx>
          <c:spPr>
            <a:gradFill>
              <a:gsLst>
                <a:gs pos="0">
                  <a:srgbClr val="56B1CA"/>
                </a:gs>
                <a:gs pos="30000">
                  <a:srgbClr val="50AEC8"/>
                </a:gs>
                <a:gs pos="100000">
                  <a:srgbClr val="31859C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производит.труда!$H$7:$L$7</c:f>
              <c:strCache>
                <c:ptCount val="5"/>
                <c:pt idx="0">
                  <c:v>Факт за 
2013 год</c:v>
                </c:pt>
                <c:pt idx="1">
                  <c:v>Факт за
2014 год</c:v>
                </c:pt>
                <c:pt idx="2">
                  <c:v>Факт за
2015 год</c:v>
                </c:pt>
                <c:pt idx="3">
                  <c:v>Факт за
2016 год</c:v>
                </c:pt>
                <c:pt idx="4">
                  <c:v>Факт за
 2017 год</c:v>
                </c:pt>
              </c:strCache>
            </c:strRef>
          </c:cat>
          <c:val>
            <c:numRef>
              <c:f>производит.труда!$H$8:$L$8</c:f>
              <c:numCache>
                <c:formatCode>#,##0</c:formatCode>
                <c:ptCount val="5"/>
                <c:pt idx="0">
                  <c:v>9319</c:v>
                </c:pt>
                <c:pt idx="1">
                  <c:v>9230</c:v>
                </c:pt>
                <c:pt idx="2">
                  <c:v>9167</c:v>
                </c:pt>
                <c:pt idx="3">
                  <c:v>9043</c:v>
                </c:pt>
                <c:pt idx="4">
                  <c:v>8861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037120"/>
        <c:axId val="74038656"/>
        <c:axId val="0"/>
      </c:bar3DChart>
      <c:catAx>
        <c:axId val="7403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5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74038656"/>
        <c:crosses val="autoZero"/>
        <c:auto val="1"/>
        <c:lblAlgn val="ctr"/>
        <c:lblOffset val="100"/>
        <c:noMultiLvlLbl val="0"/>
      </c:catAx>
      <c:valAx>
        <c:axId val="74038656"/>
        <c:scaling>
          <c:orientation val="minMax"/>
          <c:max val="9300"/>
          <c:min val="85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5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74037120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200" b="1" i="0" u="none" strike="noStrike" kern="1200" baseline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b="1" i="0" u="none" strike="noStrike" kern="1200" baseline="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Средняя заработная плата по основной </a:t>
            </a:r>
            <a:r>
              <a:rPr lang="ru-RU" sz="1200" b="1" i="0" u="none" strike="noStrike" kern="1200" baseline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деятельности  (город, себестоимость</a:t>
            </a:r>
            <a:r>
              <a:rPr lang="ru-RU" sz="1200" b="1" i="0" u="none" strike="noStrike" kern="1200" baseline="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по ГУП "ТЭК СПб", руб.</a:t>
            </a:r>
          </a:p>
        </c:rich>
      </c:tx>
      <c:layout>
        <c:manualLayout>
          <c:xMode val="edge"/>
          <c:yMode val="edge"/>
          <c:x val="0.13067302703897829"/>
          <c:y val="7.3039948538467757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37578782247519E-2"/>
          <c:y val="9.05695361877E-2"/>
          <c:w val="0.92168631779242571"/>
          <c:h val="0.789754508132020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город!$A$5</c:f>
              <c:strCache>
                <c:ptCount val="1"/>
                <c:pt idx="0">
                  <c:v>Средняя заработная плата по основной деятельности город (себестоимость), руб.</c:v>
                </c:pt>
              </c:strCache>
            </c:strRef>
          </c:tx>
          <c:spPr>
            <a:gradFill>
              <a:gsLst>
                <a:gs pos="0">
                  <a:srgbClr val="F9B67F"/>
                </a:gs>
                <a:gs pos="30000">
                  <a:schemeClr val="accent6"/>
                </a:gs>
                <a:gs pos="100000">
                  <a:schemeClr val="accent6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gradFill>
                <a:gsLst>
                  <a:gs pos="0">
                    <a:srgbClr val="F9B67F"/>
                  </a:gs>
                  <a:gs pos="30000">
                    <a:srgbClr val="F79646"/>
                  </a:gs>
                  <a:gs pos="100000">
                    <a:srgbClr val="F79646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pattFill prst="smCheck">
                <a:fgClr>
                  <a:srgbClr val="F79646"/>
                </a:fgClr>
                <a:bgClr>
                  <a:sysClr val="window" lastClr="FFFFFF"/>
                </a:bgClr>
              </a:patt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город!$B$4:$H$4</c:f>
              <c:strCache>
                <c:ptCount val="7"/>
                <c:pt idx="0">
                  <c:v>Факт за 
2013 год</c:v>
                </c:pt>
                <c:pt idx="1">
                  <c:v>Факт за
2014 год</c:v>
                </c:pt>
                <c:pt idx="2">
                  <c:v>Факт за
2015 год</c:v>
                </c:pt>
                <c:pt idx="3">
                  <c:v>Факт за
2016 год</c:v>
                </c:pt>
                <c:pt idx="4">
                  <c:v>Тариф 2017</c:v>
                </c:pt>
                <c:pt idx="5">
                  <c:v>Факт за
2017 год</c:v>
                </c:pt>
                <c:pt idx="6">
                  <c:v>Средняя заработная плата
по Санкт-Петербургу 
факт за 2017 г.</c:v>
                </c:pt>
              </c:strCache>
            </c:strRef>
          </c:cat>
          <c:val>
            <c:numRef>
              <c:f>город!$B$5:$H$5</c:f>
              <c:numCache>
                <c:formatCode>#,##0</c:formatCode>
                <c:ptCount val="7"/>
                <c:pt idx="0">
                  <c:v>32684</c:v>
                </c:pt>
                <c:pt idx="1">
                  <c:v>33698</c:v>
                </c:pt>
                <c:pt idx="2">
                  <c:v>36269</c:v>
                </c:pt>
                <c:pt idx="3">
                  <c:v>38833</c:v>
                </c:pt>
                <c:pt idx="4">
                  <c:v>37864</c:v>
                </c:pt>
                <c:pt idx="5">
                  <c:v>42213</c:v>
                </c:pt>
                <c:pt idx="6">
                  <c:v>54353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146944"/>
        <c:axId val="74148480"/>
        <c:axId val="0"/>
      </c:bar3DChart>
      <c:catAx>
        <c:axId val="741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75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74148480"/>
        <c:crosses val="autoZero"/>
        <c:auto val="1"/>
        <c:lblAlgn val="ctr"/>
        <c:lblOffset val="100"/>
        <c:noMultiLvlLbl val="0"/>
      </c:catAx>
      <c:valAx>
        <c:axId val="74148480"/>
        <c:scaling>
          <c:orientation val="minMax"/>
          <c:max val="55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5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74146944"/>
        <c:crosses val="autoZero"/>
        <c:crossBetween val="between"/>
        <c:majorUnit val="5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34627831715211E-2"/>
          <c:y val="4.4165059762836724E-2"/>
          <c:w val="0.88618120236515885"/>
          <c:h val="0.58529119195260226"/>
        </c:manualLayout>
      </c:layout>
      <c:lineChart>
        <c:grouping val="standard"/>
        <c:varyColors val="0"/>
        <c:ser>
          <c:idx val="0"/>
          <c:order val="0"/>
          <c:tx>
            <c:strRef>
              <c:f>город!$A$13</c:f>
              <c:strCache>
                <c:ptCount val="1"/>
                <c:pt idx="0">
                  <c:v>Средняя заработная плата по Санкт-Петербургу, руб.</c:v>
                </c:pt>
              </c:strCache>
            </c:strRef>
          </c:tx>
          <c:spPr>
            <a:ln>
              <a:solidFill>
                <a:srgbClr val="C0504D"/>
              </a:solidFill>
            </a:ln>
          </c:spPr>
          <c:marker>
            <c:symbol val="square"/>
            <c:size val="7"/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5.6437389770723108E-3"/>
                  <c:y val="-3.5532225138524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219805857601392E-3"/>
                  <c:y val="-3.480673890122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328042328042331E-3"/>
                  <c:y val="-4.9830854476523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218694885361554E-3"/>
                  <c:y val="-4.195594140476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328042328042331E-3"/>
                  <c:y val="-5.7652152455302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76543209876543E-3"/>
                  <c:y val="-3.988603988603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город!$B$12:$F$12</c:f>
              <c:strCache>
                <c:ptCount val="5"/>
                <c:pt idx="0">
                  <c:v>Факт за 
2013 год</c:v>
                </c:pt>
                <c:pt idx="1">
                  <c:v>Факт за
2014 год</c:v>
                </c:pt>
                <c:pt idx="2">
                  <c:v>Факт за
2015 год</c:v>
                </c:pt>
                <c:pt idx="3">
                  <c:v>Факт за
2016 год</c:v>
                </c:pt>
                <c:pt idx="4">
                  <c:v>Факт за
2017 год</c:v>
                </c:pt>
              </c:strCache>
            </c:strRef>
          </c:cat>
          <c:val>
            <c:numRef>
              <c:f>город!$B$13:$F$13</c:f>
              <c:numCache>
                <c:formatCode>#,##0</c:formatCode>
                <c:ptCount val="5"/>
                <c:pt idx="0">
                  <c:v>37594</c:v>
                </c:pt>
                <c:pt idx="1">
                  <c:v>40660</c:v>
                </c:pt>
                <c:pt idx="2">
                  <c:v>43685</c:v>
                </c:pt>
                <c:pt idx="3">
                  <c:v>48684</c:v>
                </c:pt>
                <c:pt idx="4">
                  <c:v>54353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город!$A$14</c:f>
              <c:strCache>
                <c:ptCount val="1"/>
                <c:pt idx="0">
                  <c:v>Средняя заработная плата по основной деятельности город (себестоимость), руб.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diamond"/>
            <c:size val="7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5.5055763682943489E-3"/>
                  <c:y val="-2.589670478364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21013045394437E-3"/>
                  <c:y val="-4.934240775089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94467917425238E-4"/>
                  <c:y val="-5.51370515601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36615349736293E-2"/>
                  <c:y val="-7.252185709715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328379285483991E-3"/>
                  <c:y val="-3.9218126924132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753086419753086E-2"/>
                  <c:y val="-3.988603988603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город!$B$12:$F$12</c:f>
              <c:strCache>
                <c:ptCount val="5"/>
                <c:pt idx="0">
                  <c:v>Факт за 
2013 год</c:v>
                </c:pt>
                <c:pt idx="1">
                  <c:v>Факт за
2014 год</c:v>
                </c:pt>
                <c:pt idx="2">
                  <c:v>Факт за
2015 год</c:v>
                </c:pt>
                <c:pt idx="3">
                  <c:v>Факт за
2016 год</c:v>
                </c:pt>
                <c:pt idx="4">
                  <c:v>Факт за
2017 год</c:v>
                </c:pt>
              </c:strCache>
            </c:strRef>
          </c:cat>
          <c:val>
            <c:numRef>
              <c:f>город!$B$14:$F$14</c:f>
              <c:numCache>
                <c:formatCode>#,##0</c:formatCode>
                <c:ptCount val="5"/>
                <c:pt idx="0">
                  <c:v>32684</c:v>
                </c:pt>
                <c:pt idx="1">
                  <c:v>33698</c:v>
                </c:pt>
                <c:pt idx="2">
                  <c:v>36269</c:v>
                </c:pt>
                <c:pt idx="3">
                  <c:v>38833</c:v>
                </c:pt>
                <c:pt idx="4">
                  <c:v>42213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город!$A$15</c:f>
              <c:strCache>
                <c:ptCount val="1"/>
                <c:pt idx="0">
                  <c:v>Средняя заработная плата при тарифном регулировании (на численность принятую в тарифе на 2016-2018гг.), руб.</c:v>
                </c:pt>
              </c:strCache>
            </c:strRef>
          </c:tx>
          <c:dLbls>
            <c:dLbl>
              <c:idx val="0"/>
              <c:layout>
                <c:manualLayout>
                  <c:x val="-5.2204585537918874E-2"/>
                  <c:y val="4.6530637158727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684414448194001E-2"/>
                  <c:y val="3.703699828219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931216931216932E-2"/>
                  <c:y val="4.2735042735042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931216931216932E-2"/>
                  <c:y val="4.558404558404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656084656084662E-3"/>
                  <c:y val="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4656084656084662E-3"/>
                  <c:y val="4.843304843304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город!$B$12:$F$12</c:f>
              <c:strCache>
                <c:ptCount val="5"/>
                <c:pt idx="0">
                  <c:v>Факт за 
2013 год</c:v>
                </c:pt>
                <c:pt idx="1">
                  <c:v>Факт за
2014 год</c:v>
                </c:pt>
                <c:pt idx="2">
                  <c:v>Факт за
2015 год</c:v>
                </c:pt>
                <c:pt idx="3">
                  <c:v>Факт за
2016 год</c:v>
                </c:pt>
                <c:pt idx="4">
                  <c:v>Факт за
2017 год</c:v>
                </c:pt>
              </c:strCache>
            </c:strRef>
          </c:cat>
          <c:val>
            <c:numRef>
              <c:f>город!$B$15:$F$15</c:f>
              <c:numCache>
                <c:formatCode>#,##0</c:formatCode>
                <c:ptCount val="5"/>
                <c:pt idx="0">
                  <c:v>32822</c:v>
                </c:pt>
                <c:pt idx="1">
                  <c:v>33874</c:v>
                </c:pt>
                <c:pt idx="2">
                  <c:v>36144</c:v>
                </c:pt>
                <c:pt idx="3">
                  <c:v>35940</c:v>
                </c:pt>
                <c:pt idx="4">
                  <c:v>37864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708288"/>
        <c:axId val="75709440"/>
      </c:lineChart>
      <c:catAx>
        <c:axId val="7570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709440"/>
        <c:crosses val="autoZero"/>
        <c:auto val="1"/>
        <c:lblAlgn val="ctr"/>
        <c:lblOffset val="100"/>
        <c:noMultiLvlLbl val="0"/>
      </c:catAx>
      <c:valAx>
        <c:axId val="75709440"/>
        <c:scaling>
          <c:orientation val="minMax"/>
          <c:max val="55000"/>
          <c:min val="2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708288"/>
        <c:crosses val="autoZero"/>
        <c:crossBetween val="between"/>
        <c:majorUnit val="5000"/>
        <c:minorUnit val="2500"/>
      </c:valAx>
    </c:plotArea>
    <c:legend>
      <c:legendPos val="b"/>
      <c:layout>
        <c:manualLayout>
          <c:xMode val="edge"/>
          <c:yMode val="edge"/>
          <c:x val="1.6783365572992325E-2"/>
          <c:y val="0.69433035378690278"/>
          <c:w val="0.69507359042816685"/>
          <c:h val="0.10140784005901984"/>
        </c:manualLayout>
      </c:layout>
      <c:overlay val="0"/>
      <c:txPr>
        <a:bodyPr/>
        <a:lstStyle/>
        <a:p>
          <a:pPr>
            <a:defRPr sz="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Лист1!$K$8:$K$10</c:f>
              <c:strCache>
                <c:ptCount val="3"/>
                <c:pt idx="0">
                  <c:v>Общее количество</c:v>
                </c:pt>
                <c:pt idx="1">
                  <c:v>Специалисты</c:v>
                </c:pt>
                <c:pt idx="2">
                  <c:v>Рабочие</c:v>
                </c:pt>
              </c:strCache>
            </c:strRef>
          </c:cat>
          <c:val>
            <c:numRef>
              <c:f>Лист1!$L$8:$L$10</c:f>
              <c:numCache>
                <c:formatCode>#,##0</c:formatCode>
                <c:ptCount val="3"/>
                <c:pt idx="0">
                  <c:v>6452</c:v>
                </c:pt>
                <c:pt idx="1">
                  <c:v>2909</c:v>
                </c:pt>
                <c:pt idx="2">
                  <c:v>3543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4074496"/>
        <c:axId val="84076032"/>
      </c:barChart>
      <c:catAx>
        <c:axId val="84074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84076032"/>
        <c:crosses val="autoZero"/>
        <c:auto val="1"/>
        <c:lblAlgn val="ctr"/>
        <c:lblOffset val="100"/>
        <c:noMultiLvlLbl val="0"/>
      </c:catAx>
      <c:valAx>
        <c:axId val="840760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8407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tx2">
              <a:lumMod val="75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98960067017629"/>
          <c:y val="6.2504017266822323E-2"/>
          <c:w val="0.85253925503341632"/>
          <c:h val="0.63508189904902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val>
            <c:numRef>
              <c:f>Лист2!$B$2</c:f>
              <c:numCache>
                <c:formatCode>General</c:formatCode>
                <c:ptCount val="1"/>
                <c:pt idx="0">
                  <c:v>853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ознакомительная практика</c:v>
                </c:pt>
              </c:strCache>
            </c:strRef>
          </c:tx>
          <c:invertIfNegative val="0"/>
          <c:val>
            <c:numRef>
              <c:f>Лист2!$B$3</c:f>
              <c:numCache>
                <c:formatCode>General</c:formatCode>
                <c:ptCount val="1"/>
                <c:pt idx="0">
                  <c:v>585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производственная практика</c:v>
                </c:pt>
              </c:strCache>
            </c:strRef>
          </c:tx>
          <c:invertIfNegative val="0"/>
          <c:val>
            <c:numRef>
              <c:f>Лист2!$B$4</c:f>
              <c:numCache>
                <c:formatCode>General</c:formatCode>
                <c:ptCount val="1"/>
                <c:pt idx="0">
                  <c:v>174</c:v>
                </c:pt>
              </c:numCache>
            </c:numRef>
          </c:val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преддипломная практика</c:v>
                </c:pt>
              </c:strCache>
            </c:strRef>
          </c:tx>
          <c:invertIfNegative val="0"/>
          <c:val>
            <c:numRef>
              <c:f>Лист2!$B$5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4200320"/>
        <c:axId val="134206208"/>
      </c:barChart>
      <c:catAx>
        <c:axId val="1342003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chemeClr val="bg1"/>
          </a:solidFill>
        </c:spPr>
        <c:crossAx val="134206208"/>
        <c:crosses val="autoZero"/>
        <c:auto val="1"/>
        <c:lblAlgn val="ctr"/>
        <c:lblOffset val="100"/>
        <c:noMultiLvlLbl val="0"/>
      </c:catAx>
      <c:valAx>
        <c:axId val="13420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4200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973902012248469"/>
          <c:y val="3.5213199951947952E-2"/>
          <c:w val="0.50244181977252833"/>
          <c:h val="0.314380108578133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900" b="1" i="0" u="none" strike="noStrike" baseline="0" dirty="0" smtClean="0">
                <a:solidFill>
                  <a:schemeClr val="tx2">
                    <a:lumMod val="50000"/>
                  </a:schemeClr>
                </a:solidFill>
              </a:rPr>
              <a:t>Динамика дебиторской задолженности </a:t>
            </a:r>
          </a:p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900" b="1" i="0" u="none" strike="noStrike" baseline="0" dirty="0" smtClean="0">
                <a:solidFill>
                  <a:schemeClr val="tx2">
                    <a:lumMod val="50000"/>
                  </a:schemeClr>
                </a:solidFill>
              </a:rPr>
              <a:t>за тепловую энергию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0874906793403505"/>
          <c:y val="3.83519292891258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83372848104016"/>
          <c:y val="0.21938783783053389"/>
          <c:w val="0.69761421576921789"/>
          <c:h val="0.6002698980308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spPr>
            <a:solidFill>
              <a:srgbClr val="C35855"/>
            </a:solidFill>
            <a:ln w="11834">
              <a:noFill/>
              <a:prstDash val="solid"/>
            </a:ln>
            <a:effectLst>
              <a:outerShdw blurRad="50800" dist="38100" dir="2700000" sx="106000" sy="106000" algn="tl" rotWithShape="0">
                <a:prstClr val="black">
                  <a:alpha val="2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877079318613583E-2"/>
                  <c:y val="-1.182494397897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94568764559611E-3"/>
                  <c:y val="-2.062035035939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14989763324296E-2"/>
                  <c:y val="-8.930873508813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01.01.2017</c:v>
                </c:pt>
                <c:pt idx="4">
                  <c:v>01.01.2018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8471.74</c:v>
                </c:pt>
                <c:pt idx="1">
                  <c:v>9007.473</c:v>
                </c:pt>
                <c:pt idx="2">
                  <c:v>10461.4</c:v>
                </c:pt>
                <c:pt idx="3">
                  <c:v>14269.929</c:v>
                </c:pt>
                <c:pt idx="4">
                  <c:v>11897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 т.ч.просроченная (более 2 мес.)</c:v>
                </c:pt>
              </c:strCache>
            </c:strRef>
          </c:tx>
          <c:spPr>
            <a:pattFill prst="trellis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1834">
              <a:noFill/>
              <a:prstDash val="solid"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01.01.2017</c:v>
                </c:pt>
                <c:pt idx="4">
                  <c:v>01.01.2018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3910.8989999999999</c:v>
                </c:pt>
                <c:pt idx="1">
                  <c:v>4254.259</c:v>
                </c:pt>
                <c:pt idx="2">
                  <c:v>5143.317</c:v>
                </c:pt>
                <c:pt idx="3">
                  <c:v>6295.7560000000003</c:v>
                </c:pt>
                <c:pt idx="4">
                  <c:v>6386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34673920"/>
        <c:axId val="134675456"/>
      </c:barChart>
      <c:catAx>
        <c:axId val="1346739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spPr>
          <a:noFill/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34675456"/>
        <c:crosses val="autoZero"/>
        <c:auto val="1"/>
        <c:lblAlgn val="ctr"/>
        <c:lblOffset val="100"/>
        <c:noMultiLvlLbl val="0"/>
      </c:catAx>
      <c:valAx>
        <c:axId val="134675456"/>
        <c:scaling>
          <c:orientation val="minMax"/>
          <c:max val="16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34673920"/>
        <c:crosses val="autoZero"/>
        <c:crossBetween val="between"/>
        <c:majorUnit val="2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5233567046731381E-2"/>
          <c:y val="0.88931156496238251"/>
          <c:w val="0.89999989222639787"/>
          <c:h val="5.4939702627655213E-2"/>
        </c:manualLayout>
      </c:layout>
      <c:overlay val="0"/>
      <c:txPr>
        <a:bodyPr/>
        <a:lstStyle/>
        <a:p>
          <a:pPr>
            <a:defRPr sz="800" b="0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900" baseline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дебиторской задолженности за тепловую энергию на 01.01.2018г.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270508083154883"/>
          <c:y val="4.8064129373088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6081205732469"/>
          <c:y val="0.19772440025055607"/>
          <c:w val="0.47928466035102907"/>
          <c:h val="0.67535936256886653"/>
        </c:manualLayout>
      </c:layout>
      <c:doughnutChart>
        <c:varyColors val="1"/>
        <c:ser>
          <c:idx val="1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/>
            </a:sp3d>
          </c:spPr>
          <c:dPt>
            <c:idx val="0"/>
            <c:bubble3D val="0"/>
            <c:spPr>
              <a:solidFill>
                <a:srgbClr val="CB6D6B"/>
              </a:solidFill>
              <a:effectLst>
                <a:glow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 h="127000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/>
              </a:sp3d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46050"/>
              </a:sp3d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7,7</a:t>
                    </a:r>
                    <a:r>
                      <a:rPr lang="en-US" sz="9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9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ИКУ</c:v>
                </c:pt>
                <c:pt idx="1">
                  <c:v>Бюджетные учреждения</c:v>
                </c:pt>
                <c:pt idx="2">
                  <c:v>Прочие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9261</c:v>
                </c:pt>
                <c:pt idx="1">
                  <c:v>780</c:v>
                </c:pt>
                <c:pt idx="2">
                  <c:v>1856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8"/>
        <c:holeSize val="50"/>
      </c:doughnutChart>
      <c:spPr>
        <a:scene3d>
          <a:camera prst="orthographicFront"/>
          <a:lightRig rig="threePt" dir="t"/>
        </a:scene3d>
        <a:sp3d>
          <a:bevelB h="6350"/>
        </a:sp3d>
      </c:spPr>
    </c:plotArea>
    <c:legend>
      <c:legendPos val="r"/>
      <c:layout>
        <c:manualLayout>
          <c:xMode val="edge"/>
          <c:yMode val="edge"/>
          <c:x val="0.64209627378807521"/>
          <c:y val="0.28297791236949682"/>
          <c:w val="0.35790372621192529"/>
          <c:h val="0.48955019247828085"/>
        </c:manualLayout>
      </c:layout>
      <c:overlay val="0"/>
      <c:txPr>
        <a:bodyPr/>
        <a:lstStyle/>
        <a:p>
          <a:pPr>
            <a:defRPr sz="8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49353582978297"/>
          <c:y val="0.16246376811594204"/>
          <c:w val="0.84068155045964654"/>
          <c:h val="0.6767271482369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 графиков'!$B$3</c:f>
              <c:strCache>
                <c:ptCount val="1"/>
                <c:pt idx="0">
                  <c:v>Чистая прибыль, млн.руб. 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88900" h="38100"/>
            </a:sp3d>
          </c:spPr>
          <c:invertIfNegative val="0"/>
          <c:dLbls>
            <c:dLbl>
              <c:idx val="0"/>
              <c:layout>
                <c:manualLayout>
                  <c:x val="1.2451651804754178E-2"/>
                  <c:y val="-2.3163878238354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графиков'!$C$2:$H$2</c:f>
              <c:strCache>
                <c:ptCount val="3"/>
                <c:pt idx="0">
                  <c:v>Факт за 2015 г.</c:v>
                </c:pt>
                <c:pt idx="1">
                  <c:v>Факт за 2016 г.</c:v>
                </c:pt>
                <c:pt idx="2">
                  <c:v> Факт за 2017 г.</c:v>
                </c:pt>
              </c:strCache>
            </c:strRef>
          </c:cat>
          <c:val>
            <c:numRef>
              <c:f>'9 графиков'!$C$3:$H$3</c:f>
              <c:numCache>
                <c:formatCode>0</c:formatCode>
                <c:ptCount val="3"/>
                <c:pt idx="0">
                  <c:v>-287.76042283946958</c:v>
                </c:pt>
                <c:pt idx="1">
                  <c:v>251.85010595998898</c:v>
                </c:pt>
                <c:pt idx="2">
                  <c:v>273.52857099000011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463232"/>
        <c:axId val="68477312"/>
      </c:barChart>
      <c:catAx>
        <c:axId val="6846323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8477312"/>
        <c:crosses val="autoZero"/>
        <c:auto val="1"/>
        <c:lblAlgn val="ctr"/>
        <c:lblOffset val="100"/>
        <c:noMultiLvlLbl val="0"/>
      </c:catAx>
      <c:valAx>
        <c:axId val="68477312"/>
        <c:scaling>
          <c:orientation val="minMax"/>
          <c:max val="500"/>
          <c:min val="-5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8463232"/>
        <c:crosses val="autoZero"/>
        <c:crossBetween val="between"/>
        <c:majorUnit val="250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900" b="1" i="0" u="none" strike="noStrike" baseline="0" dirty="0" smtClean="0">
                <a:solidFill>
                  <a:schemeClr val="tx2">
                    <a:lumMod val="50000"/>
                  </a:schemeClr>
                </a:solidFill>
              </a:rPr>
              <a:t>Общая дебиторская задолженность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696316826291426"/>
          <c:y val="3.201959041587972E-2"/>
        </c:manualLayout>
      </c:layout>
      <c:overlay val="0"/>
    </c:title>
    <c:autoTitleDeleted val="0"/>
    <c:view3D>
      <c:rotX val="30"/>
      <c:hPercent val="80"/>
      <c:rotY val="90"/>
      <c:depthPercent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65112767614481E-2"/>
          <c:y val="0.13161592254781954"/>
          <c:w val="0.87876395364905868"/>
          <c:h val="0.7851546587416212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вся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75000"/>
                  </a:schemeClr>
                </a:gs>
                <a:gs pos="39000">
                  <a:schemeClr val="accent4">
                    <a:lumMod val="60000"/>
                    <a:lumOff val="4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9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5.5191942427175117E-3"/>
                  <c:y val="-0.21442910664247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825984310945341E-3"/>
                  <c:y val="-0.25852104395807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036495936586826E-3"/>
                  <c:y val="-0.31617937513115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15935725735455E-2"/>
                  <c:y val="-0.39192713155328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428058442491263E-2"/>
                  <c:y val="-0.3538650026540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01.01.2017</c:v>
                </c:pt>
                <c:pt idx="4">
                  <c:v>01.01.2018 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9300</c:v>
                </c:pt>
                <c:pt idx="1">
                  <c:v>11483</c:v>
                </c:pt>
                <c:pt idx="2">
                  <c:v>14740</c:v>
                </c:pt>
                <c:pt idx="3">
                  <c:v>18424</c:v>
                </c:pt>
                <c:pt idx="4">
                  <c:v>17355</c:v>
                </c:pt>
              </c:numCache>
            </c:numRef>
          </c:val>
        </c:ser>
        <c:ser>
          <c:idx val="0"/>
          <c:order val="1"/>
          <c:tx>
            <c:v>субс</c:v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290"/>
        <c:shape val="box"/>
        <c:axId val="135404160"/>
        <c:axId val="135422336"/>
        <c:axId val="0"/>
      </c:bar3DChart>
      <c:catAx>
        <c:axId val="1354041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6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35422336"/>
        <c:crosses val="autoZero"/>
        <c:auto val="1"/>
        <c:lblAlgn val="ctr"/>
        <c:lblOffset val="100"/>
        <c:noMultiLvlLbl val="1"/>
      </c:catAx>
      <c:valAx>
        <c:axId val="135422336"/>
        <c:scaling>
          <c:orientation val="minMax"/>
          <c:max val="2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35404160"/>
        <c:crosses val="autoZero"/>
        <c:crossBetween val="between"/>
        <c:majorUnit val="4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99678938627074"/>
          <c:y val="0.1916959946636709"/>
          <c:w val="0.55081171536495943"/>
          <c:h val="0.63862227868401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4"/>
          </c:dPt>
          <c:dPt>
            <c:idx val="1"/>
            <c:bubble3D val="0"/>
            <c:explosion val="6"/>
          </c:dPt>
          <c:dPt>
            <c:idx val="2"/>
            <c:bubble3D val="0"/>
            <c:explosion val="3"/>
          </c:dPt>
          <c:dPt>
            <c:idx val="3"/>
            <c:bubble3D val="0"/>
            <c:explosion val="5"/>
          </c:dPt>
          <c:dPt>
            <c:idx val="4"/>
            <c:bubble3D val="0"/>
            <c:explosion val="3"/>
          </c:dPt>
          <c:dLbls>
            <c:dLbl>
              <c:idx val="0"/>
              <c:layout>
                <c:manualLayout>
                  <c:x val="0.14698402005965583"/>
                  <c:y val="3.7496372264419778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dirty="0"/>
                      <a:t>1. Задолженность, по которой ведётся работа в </a:t>
                    </a:r>
                    <a:r>
                      <a:rPr lang="ru-RU" sz="900" b="1" dirty="0"/>
                      <a:t>досудебном порядке </a:t>
                    </a:r>
                    <a:r>
                      <a:rPr lang="ru-RU" sz="900" dirty="0"/>
                      <a:t>(направлены уведомления, претензии для последующего предъявления искового заявления) - 1 177,28 млн. руб., 19%; 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927476412606752E-2"/>
                  <c:y val="1.99326585238345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2. Задолженность, по которой заключены соглашения и </a:t>
                    </a:r>
                    <a:r>
                      <a:rPr lang="ru-RU" b="1" dirty="0"/>
                      <a:t>приняты графики  о погашении </a:t>
                    </a:r>
                    <a:r>
                      <a:rPr lang="ru-RU" dirty="0" smtClean="0"/>
                      <a:t>– </a:t>
                    </a:r>
                    <a:r>
                      <a:rPr lang="ru-RU" b="1" dirty="0" smtClean="0"/>
                      <a:t/>
                    </a:r>
                    <a:br>
                      <a:rPr lang="ru-RU" b="1" dirty="0" smtClean="0"/>
                    </a:br>
                    <a:r>
                      <a:rPr lang="ru-RU" dirty="0" smtClean="0"/>
                      <a:t>1 </a:t>
                    </a:r>
                    <a:r>
                      <a:rPr lang="ru-RU" dirty="0"/>
                      <a:t>236,52 млн. руб., 19%;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256853317282606E-2"/>
                  <c:y val="-2.49797418487548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3. Задолженность, взыскиваемая в </a:t>
                    </a:r>
                    <a:r>
                      <a:rPr lang="ru-RU" b="1" dirty="0"/>
                      <a:t>судебном порядке </a:t>
                    </a:r>
                    <a:r>
                      <a:rPr lang="ru-RU" dirty="0"/>
                      <a:t>- 1 541,1 млн. руб., 24%;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257594444499136E-2"/>
                  <c:y val="-2.78055441287121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4. Задолженность, взыскиваемая в порядке </a:t>
                    </a:r>
                    <a:r>
                      <a:rPr lang="ru-RU" b="1" dirty="0"/>
                      <a:t>исполнительного производства </a:t>
                    </a:r>
                    <a:r>
                      <a:rPr lang="ru-RU" dirty="0" smtClean="0"/>
                      <a:t>– </a:t>
                    </a:r>
                    <a:br>
                      <a:rPr lang="ru-RU" dirty="0" smtClean="0"/>
                    </a:br>
                    <a:r>
                      <a:rPr lang="ru-RU" dirty="0" smtClean="0"/>
                      <a:t>1 </a:t>
                    </a:r>
                    <a:r>
                      <a:rPr lang="ru-RU" dirty="0"/>
                      <a:t>025,96 млн. руб., 16%;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218640966756157E-2"/>
                  <c:y val="-7.06362993472386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5. Задолженность абонентов, находящихся в процедуре </a:t>
                    </a:r>
                    <a:r>
                      <a:rPr lang="ru-RU" b="1" dirty="0"/>
                      <a:t>банкротства </a:t>
                    </a:r>
                    <a:r>
                      <a:rPr lang="ru-RU" dirty="0"/>
                      <a:t>- 1405,44 млн. руб., 22%;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713359329401745E-2"/>
                  <c:y val="3.66404199475065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'слайд 23'!$A$1:$A$5</c:f>
              <c:strCache>
                <c:ptCount val="5"/>
                <c:pt idx="0">
                  <c:v>1. Задолженность, по которой ведётся работа в досудебном порядке (направлены уведомления, претензии для последующего предъявления искового заявления) - 1 177,28 млн. руб., 19%</c:v>
                </c:pt>
                <c:pt idx="1">
                  <c:v>2. Задолженность, по которой заключены соглашения и приняты графики  о погашении - 1 236,52 млн. руб., 19%</c:v>
                </c:pt>
                <c:pt idx="2">
                  <c:v>3. Задолженность, взыскиваемая в судебном порядке - 1 541,1 млн. руб., 24%</c:v>
                </c:pt>
                <c:pt idx="3">
                  <c:v>4. Задолженность, взыскиваемая в порядке исполнительного производства - 1 025,96 млн. руб., 16%</c:v>
                </c:pt>
                <c:pt idx="4">
                  <c:v>5. Задолженность абонентов, находящихся в процедуре банкротства - 1405,44 млн. руб., 22%</c:v>
                </c:pt>
              </c:strCache>
            </c:strRef>
          </c:cat>
          <c:val>
            <c:numRef>
              <c:f>'слайд 23'!$B$1:$B$5</c:f>
              <c:numCache>
                <c:formatCode>#,##0.00</c:formatCode>
                <c:ptCount val="5"/>
                <c:pt idx="0">
                  <c:v>1177.28</c:v>
                </c:pt>
                <c:pt idx="1">
                  <c:v>1236.52</c:v>
                </c:pt>
                <c:pt idx="2">
                  <c:v>1541.1</c:v>
                </c:pt>
                <c:pt idx="3">
                  <c:v>1025.96289613</c:v>
                </c:pt>
                <c:pt idx="4">
                  <c:v>1405.4349999999999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9318713142801"/>
          <c:y val="0.11422835734301127"/>
          <c:w val="0.82367245502221587"/>
          <c:h val="0.7450607339925193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-8.8448834901909343E-2"/>
                  <c:y val="5.668475107704082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просроченная                                      </a:t>
                    </a:r>
                  </a:p>
                  <a:p>
                    <a:r>
                      <a:rPr lang="ru-RU" dirty="0"/>
                      <a:t>задолженность;</a:t>
                    </a:r>
                    <a:br>
                      <a:rPr lang="ru-RU" dirty="0"/>
                    </a:br>
                    <a:r>
                      <a:rPr lang="ru-RU" dirty="0"/>
                      <a:t> 6 386,3; 54%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338251788366569"/>
                  <c:y val="-2.21895098075522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текущая </a:t>
                    </a:r>
                    <a:r>
                      <a:rPr lang="ru-RU" dirty="0" smtClean="0"/>
                      <a:t>задолженность</a:t>
                    </a:r>
                    <a:r>
                      <a:rPr lang="ru-RU" dirty="0"/>
                      <a:t>; 5 510,9; 46%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Лист1!$B$9:$B$10</c:f>
              <c:strCache>
                <c:ptCount val="2"/>
                <c:pt idx="0">
                  <c:v>просроченная задолженность</c:v>
                </c:pt>
                <c:pt idx="1">
                  <c:v>текущая задолженность</c:v>
                </c:pt>
              </c:strCache>
            </c:strRef>
          </c:cat>
          <c:val>
            <c:numRef>
              <c:f>Лист1!$C$9:$C$10</c:f>
              <c:numCache>
                <c:formatCode>#,##0.0</c:formatCode>
                <c:ptCount val="2"/>
                <c:pt idx="0">
                  <c:v>6386.3</c:v>
                </c:pt>
                <c:pt idx="1">
                  <c:v>5510.9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2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Общая дебиторская задолженность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118050669267202"/>
          <c:y val="3.577124488335854E-2"/>
        </c:manualLayout>
      </c:layout>
      <c:overlay val="0"/>
    </c:title>
    <c:autoTitleDeleted val="0"/>
    <c:view3D>
      <c:rotX val="30"/>
      <c:hPercent val="80"/>
      <c:rotY val="90"/>
      <c:depthPercent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65112767614481E-2"/>
          <c:y val="0.13161592254781954"/>
          <c:w val="0.83554678135177973"/>
          <c:h val="0.60604817238303998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вся</c:v>
                </c:pt>
              </c:strCache>
            </c:strRef>
          </c:tx>
          <c:spPr>
            <a:gradFill>
              <a:gsLst>
                <a:gs pos="0">
                  <a:srgbClr val="AA3F3C"/>
                </a:gs>
                <a:gs pos="39000">
                  <a:schemeClr val="accent2">
                    <a:lumMod val="60000"/>
                    <a:lumOff val="40000"/>
                  </a:schemeClr>
                </a:gs>
                <a:gs pos="75000">
                  <a:srgbClr val="E0A8A6"/>
                </a:gs>
                <a:gs pos="99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8.4105514672769954E-3"/>
                  <c:y val="-0.15563951785606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8993297094299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035171557589983E-3"/>
                  <c:y val="-0.24269212953827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624525150226974E-2"/>
                  <c:y val="-0.30753849119104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22261659035934E-2"/>
                  <c:y val="-0.27662629978210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01.01.2017</c:v>
                </c:pt>
                <c:pt idx="4">
                  <c:v>01.01.2018 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9300</c:v>
                </c:pt>
                <c:pt idx="1">
                  <c:v>11483</c:v>
                </c:pt>
                <c:pt idx="2">
                  <c:v>14740</c:v>
                </c:pt>
                <c:pt idx="3">
                  <c:v>18424</c:v>
                </c:pt>
                <c:pt idx="4">
                  <c:v>17355</c:v>
                </c:pt>
              </c:numCache>
            </c:numRef>
          </c:val>
        </c:ser>
        <c:ser>
          <c:idx val="0"/>
          <c:order val="1"/>
          <c:tx>
            <c:v>субс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290"/>
        <c:shape val="box"/>
        <c:axId val="154189184"/>
        <c:axId val="154080384"/>
        <c:axId val="0"/>
      </c:bar3DChart>
      <c:catAx>
        <c:axId val="15418918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6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54080384"/>
        <c:crosses val="autoZero"/>
        <c:auto val="1"/>
        <c:lblAlgn val="ctr"/>
        <c:lblOffset val="100"/>
        <c:noMultiLvlLbl val="1"/>
      </c:catAx>
      <c:valAx>
        <c:axId val="154080384"/>
        <c:scaling>
          <c:orientation val="minMax"/>
          <c:max val="2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54189184"/>
        <c:crosses val="autoZero"/>
        <c:crossBetween val="between"/>
        <c:majorUnit val="4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Дебиторская задолженность </a:t>
            </a:r>
          </a:p>
          <a:p>
            <a:pPr>
              <a:defRPr sz="1000"/>
            </a:pPr>
            <a:r>
              <a:rPr lang="ru-RU" sz="1000"/>
              <a:t>за тепловую энергию</a:t>
            </a:r>
          </a:p>
        </c:rich>
      </c:tx>
      <c:layout>
        <c:manualLayout>
          <c:xMode val="edge"/>
          <c:yMode val="edge"/>
          <c:x val="0.27588318376147508"/>
          <c:y val="3.50995692315198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80698223073254"/>
          <c:y val="0.13571366931753287"/>
          <c:w val="0.68865594316894507"/>
          <c:h val="0.63367390000918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spPr>
            <a:solidFill>
              <a:srgbClr val="F68222"/>
            </a:solidFill>
            <a:ln w="11834">
              <a:noFill/>
              <a:prstDash val="solid"/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0"/>
                  <c:y val="-1.9783063905916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48372979294375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 01.01.2017</c:v>
                </c:pt>
                <c:pt idx="4">
                  <c:v> 01.01.2018 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8471.74</c:v>
                </c:pt>
                <c:pt idx="1">
                  <c:v>9007.473</c:v>
                </c:pt>
                <c:pt idx="2">
                  <c:v>10461.4</c:v>
                </c:pt>
                <c:pt idx="3">
                  <c:v>14269.929</c:v>
                </c:pt>
                <c:pt idx="4">
                  <c:v>11897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 т.ч.просроченная (более 2 мес.)</c:v>
                </c:pt>
              </c:strCache>
            </c:strRef>
          </c:tx>
          <c:spPr>
            <a:solidFill>
              <a:srgbClr val="F5CC95"/>
            </a:solidFill>
            <a:ln w="11834">
              <a:noFill/>
              <a:prstDash val="solid"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 01.01.2017</c:v>
                </c:pt>
                <c:pt idx="4">
                  <c:v> 01.01.2018 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3910.8989999999999</c:v>
                </c:pt>
                <c:pt idx="1">
                  <c:v>4254.259</c:v>
                </c:pt>
                <c:pt idx="2">
                  <c:v>5143.317</c:v>
                </c:pt>
                <c:pt idx="3">
                  <c:v>6295.7560000000003</c:v>
                </c:pt>
                <c:pt idx="4">
                  <c:v>6386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2"/>
        <c:axId val="154119168"/>
        <c:axId val="154120960"/>
      </c:barChart>
      <c:catAx>
        <c:axId val="15411916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54120960"/>
        <c:crosses val="autoZero"/>
        <c:auto val="1"/>
        <c:lblAlgn val="ctr"/>
        <c:lblOffset val="100"/>
        <c:noMultiLvlLbl val="0"/>
      </c:catAx>
      <c:valAx>
        <c:axId val="154120960"/>
        <c:scaling>
          <c:orientation val="minMax"/>
          <c:max val="18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54119168"/>
        <c:crosses val="autoZero"/>
        <c:crossBetween val="between"/>
        <c:majorUnit val="2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accent1">
              <a:lumMod val="50000"/>
            </a:schemeClr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>
                <a:solidFill>
                  <a:schemeClr val="tx2">
                    <a:lumMod val="50000"/>
                  </a:schemeClr>
                </a:solidFill>
              </a:rPr>
              <a:t>Кредиторская задолженность</a:t>
            </a:r>
          </a:p>
        </c:rich>
      </c:tx>
      <c:layout>
        <c:manualLayout>
          <c:xMode val="edge"/>
          <c:yMode val="edge"/>
          <c:x val="0.20245871517369829"/>
          <c:y val="3.7653413830083006E-2"/>
        </c:manualLayout>
      </c:layout>
      <c:overlay val="0"/>
    </c:title>
    <c:autoTitleDeleted val="0"/>
    <c:view3D>
      <c:rotX val="30"/>
      <c:hPercent val="80"/>
      <c:rotY val="6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67796840858813"/>
          <c:y val="0.19727601309997941"/>
          <c:w val="0.64589757663015568"/>
          <c:h val="0.64102856949173526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D81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01.01.2017</c:v>
                </c:pt>
                <c:pt idx="4">
                  <c:v>01.01.2018 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текущая</c:v>
                </c:pt>
              </c:strCache>
            </c:strRef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2.4381009262863754E-2"/>
                  <c:y val="-0.29672221364591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37417810081963E-2"/>
                  <c:y val="-0.34617595520103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731856892221224E-2"/>
                  <c:y val="-0.33042867529822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440857921428308E-2"/>
                  <c:y val="-0.34003330226222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23587506599189E-2"/>
                  <c:y val="-0.27798197246965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01.01.2017</c:v>
                </c:pt>
                <c:pt idx="4">
                  <c:v>01.01.2018 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9313</c:v>
                </c:pt>
                <c:pt idx="1">
                  <c:v>10827</c:v>
                </c:pt>
                <c:pt idx="2">
                  <c:v>10749</c:v>
                </c:pt>
                <c:pt idx="3">
                  <c:v>10982</c:v>
                </c:pt>
                <c:pt idx="4">
                  <c:v>9270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14"/>
        <c:shape val="box"/>
        <c:axId val="154282624"/>
        <c:axId val="154284416"/>
        <c:axId val="0"/>
      </c:bar3DChart>
      <c:catAx>
        <c:axId val="1542826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6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54284416"/>
        <c:crosses val="autoZero"/>
        <c:auto val="1"/>
        <c:lblAlgn val="ctr"/>
        <c:lblOffset val="100"/>
        <c:noMultiLvlLbl val="1"/>
      </c:catAx>
      <c:valAx>
        <c:axId val="154284416"/>
        <c:scaling>
          <c:orientation val="minMax"/>
          <c:max val="12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54282624"/>
        <c:crosses val="autoZero"/>
        <c:crossBetween val="between"/>
        <c:majorUnit val="2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accent1">
              <a:lumMod val="75000"/>
            </a:schemeClr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Ссудная задолженность </a:t>
            </a:r>
          </a:p>
          <a:p>
            <a:pPr>
              <a:defRPr sz="10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кредитному портфелю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8890133564296508"/>
          <c:y val="4.3784749731879354E-2"/>
        </c:manualLayout>
      </c:layout>
      <c:overlay val="0"/>
    </c:title>
    <c:autoTitleDeleted val="0"/>
    <c:view3D>
      <c:rotX val="30"/>
      <c:hPercent val="80"/>
      <c:rotY val="6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6423367536103"/>
          <c:y val="0.22542294056042597"/>
          <c:w val="0.87279123373450707"/>
          <c:h val="0.52824285881407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Лимит кредитования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55622470883474E-2"/>
                  <c:y val="-1.867563567746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9959534135574E-2"/>
                  <c:y val="-2.241076281295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78714592368603E-2"/>
                  <c:y val="-2.241076281295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01.01.2017</c:v>
                </c:pt>
                <c:pt idx="4">
                  <c:v>01.01.2018</c:v>
                </c:pt>
              </c:strCache>
            </c:strRef>
          </c:cat>
          <c:val>
            <c:numRef>
              <c:f>Лист1!$B$2:$B$6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Ссудная задолженность без учета М.Охты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3200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192218484555243E-2"/>
                  <c:y val="-2.827482882832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540802026571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25940816859438E-3"/>
                  <c:y val="-3.048230323987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541159777583213E-2"/>
                  <c:y val="-3.8913756758335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829487504416078E-2"/>
                  <c:y val="-2.8539096742887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01.01.2014</c:v>
                </c:pt>
                <c:pt idx="1">
                  <c:v>01.01.2015</c:v>
                </c:pt>
                <c:pt idx="2">
                  <c:v>01.01.2016</c:v>
                </c:pt>
                <c:pt idx="3">
                  <c:v>01.01.2017</c:v>
                </c:pt>
                <c:pt idx="4">
                  <c:v>01.01.2018</c:v>
                </c:pt>
              </c:strCache>
            </c:strRef>
          </c:cat>
          <c:val>
            <c:numRef>
              <c:f>Лист1!$C$2:$C$6</c:f>
              <c:numCache>
                <c:formatCode>_(* #,##0_);_(* \(#,##0\);_(* "-"_);_(@_)</c:formatCode>
                <c:ptCount val="5"/>
                <c:pt idx="0">
                  <c:v>3226</c:v>
                </c:pt>
                <c:pt idx="1">
                  <c:v>3985</c:v>
                </c:pt>
                <c:pt idx="2">
                  <c:v>6648</c:v>
                </c:pt>
                <c:pt idx="3">
                  <c:v>9350</c:v>
                </c:pt>
                <c:pt idx="4">
                  <c:v>8980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2"/>
        <c:gapDepth val="0"/>
        <c:shape val="box"/>
        <c:axId val="154413696"/>
        <c:axId val="154427776"/>
        <c:axId val="0"/>
      </c:bar3DChart>
      <c:catAx>
        <c:axId val="154413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5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427776"/>
        <c:crosses val="autoZero"/>
        <c:auto val="1"/>
        <c:lblAlgn val="ctr"/>
        <c:lblOffset val="100"/>
        <c:noMultiLvlLbl val="0"/>
      </c:catAx>
      <c:valAx>
        <c:axId val="154427776"/>
        <c:scaling>
          <c:orientation val="minMax"/>
          <c:max val="10000"/>
        </c:scaling>
        <c:delete val="0"/>
        <c:axPos val="l"/>
        <c:numFmt formatCode="_(* #,##0_);_(* \(#,##0\);_(* &quot;-&quot;_);_(@_)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413696"/>
        <c:crosses val="autoZero"/>
        <c:crossBetween val="between"/>
        <c:minorUnit val="2000"/>
      </c:valAx>
    </c:plotArea>
    <c:legend>
      <c:legendPos val="b"/>
      <c:layout>
        <c:manualLayout>
          <c:xMode val="edge"/>
          <c:yMode val="edge"/>
          <c:x val="0.17085059751250101"/>
          <c:y val="0.84818031717744435"/>
          <c:w val="0.7482662442532817"/>
          <c:h val="0.10474237622318081"/>
        </c:manualLayout>
      </c:layout>
      <c:overlay val="0"/>
      <c:txPr>
        <a:bodyPr/>
        <a:lstStyle/>
        <a:p>
          <a:pPr>
            <a:defRPr sz="9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 anchor="ctr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kern="120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Состав кредитного портфеля в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kern="120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разрезе банков на 01.01.2018г.</a:t>
            </a:r>
          </a:p>
        </c:rich>
      </c:tx>
      <c:layout>
        <c:manualLayout>
          <c:xMode val="edge"/>
          <c:yMode val="edge"/>
          <c:x val="0.19207608773154558"/>
          <c:y val="0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833686779900271"/>
          <c:y val="0.1433972458546445"/>
          <c:w val="0.6380091754510937"/>
          <c:h val="0.546608829054301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CC33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ПАО Банк ВТБ</c:v>
                </c:pt>
                <c:pt idx="1">
                  <c:v>АО "ВБРР"</c:v>
                </c:pt>
                <c:pt idx="2">
                  <c:v>ПАО Сбербанк</c:v>
                </c:pt>
                <c:pt idx="3">
                  <c:v>АО "АБ "РОССИЯ"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4700000000</c:v>
                </c:pt>
                <c:pt idx="1">
                  <c:v>3350000000</c:v>
                </c:pt>
                <c:pt idx="2">
                  <c:v>1080000000</c:v>
                </c:pt>
                <c:pt idx="3">
                  <c:v>4050000000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55"/>
        <c:holeSize val="50"/>
      </c:doughnutChart>
    </c:plotArea>
    <c:legend>
      <c:legendPos val="r"/>
      <c:layout>
        <c:manualLayout>
          <c:xMode val="edge"/>
          <c:yMode val="edge"/>
          <c:x val="3.7365828160994138E-2"/>
          <c:y val="0.23065617415112247"/>
          <c:w val="0.23433155022576263"/>
          <c:h val="0.32823229947901356"/>
        </c:manualLayout>
      </c:layout>
      <c:overlay val="0"/>
      <c:txPr>
        <a:bodyPr/>
        <a:lstStyle/>
        <a:p>
          <a:pPr>
            <a:defRPr sz="8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Коэффициенты ликвидности</a:t>
            </a:r>
          </a:p>
        </c:rich>
      </c:tx>
      <c:layout>
        <c:manualLayout>
          <c:xMode val="edge"/>
          <c:yMode val="edge"/>
          <c:x val="0.21169094030470059"/>
          <c:y val="2.59894630831101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76711766854319"/>
          <c:y val="0.17130611864382134"/>
          <c:w val="0.59300637376905108"/>
          <c:h val="0.5063740327763414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Коэффициент срочной ликвидности</c:v>
                </c:pt>
              </c:strCache>
            </c:strRef>
          </c:tx>
          <c:spPr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01.01.2016</c:v>
                </c:pt>
                <c:pt idx="1">
                  <c:v> 01.01.2017</c:v>
                </c:pt>
                <c:pt idx="2">
                  <c:v> 01.01.2018</c:v>
                </c:pt>
              </c:strCache>
            </c:strRef>
          </c:cat>
          <c:val>
            <c:numRef>
              <c:f>Sheet1!$B$2:$B$5</c:f>
              <c:numCache>
                <c:formatCode>_-* #,##0.000_р_._-;\-* #,##0.000_р_._-;_-* "-"??_р_._-;_-@_-</c:formatCode>
                <c:ptCount val="3"/>
                <c:pt idx="0">
                  <c:v>0.85599999999999998</c:v>
                </c:pt>
                <c:pt idx="1">
                  <c:v>0.92</c:v>
                </c:pt>
                <c:pt idx="2">
                  <c:v>0.96499999999999997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Коэффициент текущей ликвидности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6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5.2038678060320566E-2"/>
                  <c:y val="-3.6279600443723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01.01.2016</c:v>
                </c:pt>
                <c:pt idx="1">
                  <c:v> 01.01.2017</c:v>
                </c:pt>
                <c:pt idx="2">
                  <c:v> 01.01.2018</c:v>
                </c:pt>
              </c:strCache>
            </c:strRef>
          </c:cat>
          <c:val>
            <c:numRef>
              <c:f>Sheet1!$C$2:$C$5</c:f>
              <c:numCache>
                <c:formatCode>_-* #,##0.000_р_._-;\-* #,##0.000_р_._-;_-* "-"??_р_._-;_-@_-</c:formatCode>
                <c:ptCount val="3"/>
                <c:pt idx="0">
                  <c:v>0.94799999999999995</c:v>
                </c:pt>
                <c:pt idx="1">
                  <c:v>0.999</c:v>
                </c:pt>
                <c:pt idx="2">
                  <c:v>1.042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83232"/>
        <c:axId val="153985024"/>
      </c:lineChart>
      <c:catAx>
        <c:axId val="1539832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985024"/>
        <c:crosses val="autoZero"/>
        <c:auto val="1"/>
        <c:lblAlgn val="l"/>
        <c:lblOffset val="100"/>
        <c:noMultiLvlLbl val="1"/>
      </c:catAx>
      <c:valAx>
        <c:axId val="153985024"/>
        <c:scaling>
          <c:orientation val="minMax"/>
          <c:max val="1.1000000000000001"/>
          <c:min val="0.5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ru-RU"/>
          </a:p>
        </c:txPr>
        <c:crossAx val="153983232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4.1820780597027679E-2"/>
          <c:y val="0.8197658973357943"/>
          <c:w val="0.71645210725084063"/>
          <c:h val="0.15832265711173377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591969629519297E-2"/>
          <c:y val="0.14795565456256002"/>
          <c:w val="0.9328927842568413"/>
          <c:h val="0.6592933404356569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 графиков'!$B$9</c:f>
              <c:strCache>
                <c:ptCount val="1"/>
                <c:pt idx="0">
                  <c:v>EBITDA, млн.руб.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3.195878675386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36929230085547E-2"/>
                  <c:y val="6.3917573507725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графиков'!$C$8:$H$8</c:f>
              <c:strCache>
                <c:ptCount val="3"/>
                <c:pt idx="0">
                  <c:v>Факт за 2015 г.</c:v>
                </c:pt>
                <c:pt idx="1">
                  <c:v>Факт за 2016 г.</c:v>
                </c:pt>
                <c:pt idx="2">
                  <c:v>факт за 2017 г.</c:v>
                </c:pt>
              </c:strCache>
            </c:strRef>
          </c:cat>
          <c:val>
            <c:numRef>
              <c:f>'9 графиков'!$C$9:$H$9</c:f>
              <c:numCache>
                <c:formatCode>#,##0</c:formatCode>
                <c:ptCount val="3"/>
                <c:pt idx="0">
                  <c:v>5030.0871874005279</c:v>
                </c:pt>
                <c:pt idx="1">
                  <c:v>6379.5424453999949</c:v>
                </c:pt>
                <c:pt idx="2">
                  <c:v>6453.0308594000144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22368"/>
        <c:axId val="68523904"/>
      </c:barChart>
      <c:catAx>
        <c:axId val="6852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8523904"/>
        <c:crosses val="autoZero"/>
        <c:auto val="1"/>
        <c:lblAlgn val="ctr"/>
        <c:lblOffset val="100"/>
        <c:noMultiLvlLbl val="0"/>
      </c:catAx>
      <c:valAx>
        <c:axId val="68523904"/>
        <c:scaling>
          <c:orientation val="minMax"/>
          <c:min val="3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8522368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050">
              <a:solidFill>
                <a:srgbClr val="C00000"/>
              </a:solidFill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'9 графиков'!$B$27</c:f>
              <c:strCache>
                <c:ptCount val="1"/>
                <c:pt idx="0">
                  <c:v>Количество тех.нарушений, шт.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  <a:effectLst/>
          </c:spPr>
          <c:marker>
            <c:symbol val="triangle"/>
            <c:size val="8"/>
            <c:spPr>
              <a:solidFill>
                <a:srgbClr val="8064A2">
                  <a:lumMod val="60000"/>
                  <a:lumOff val="40000"/>
                </a:srgb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63500"/>
              </a:sp3d>
            </c:spPr>
          </c:marker>
          <c:dLbls>
            <c:dLbl>
              <c:idx val="0"/>
              <c:layout>
                <c:manualLayout>
                  <c:x val="-3.137326590139778E-2"/>
                  <c:y val="-5.6438173536273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79198721848205E-7"/>
                  <c:y val="-4.938340184423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графиков'!$C$26:$H$26</c:f>
              <c:strCache>
                <c:ptCount val="3"/>
                <c:pt idx="0">
                  <c:v>Факт за 2015 г.</c:v>
                </c:pt>
                <c:pt idx="1">
                  <c:v>Факт за 2016 г.</c:v>
                </c:pt>
                <c:pt idx="2">
                  <c:v>факт за 2017 г.</c:v>
                </c:pt>
              </c:strCache>
            </c:strRef>
          </c:cat>
          <c:val>
            <c:numRef>
              <c:f>'9 графиков'!$C$27:$H$27</c:f>
              <c:numCache>
                <c:formatCode>#,##0</c:formatCode>
                <c:ptCount val="3"/>
                <c:pt idx="0">
                  <c:v>4587</c:v>
                </c:pt>
                <c:pt idx="1">
                  <c:v>4220</c:v>
                </c:pt>
                <c:pt idx="2">
                  <c:v>3655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48480"/>
        <c:axId val="68550016"/>
      </c:lineChart>
      <c:catAx>
        <c:axId val="68548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8550016"/>
        <c:crosses val="autoZero"/>
        <c:auto val="1"/>
        <c:lblAlgn val="ctr"/>
        <c:lblOffset val="100"/>
        <c:noMultiLvlLbl val="0"/>
      </c:catAx>
      <c:valAx>
        <c:axId val="68550016"/>
        <c:scaling>
          <c:orientation val="minMax"/>
          <c:min val="3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85484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1678385657929409"/>
          <c:y val="2.3546730990649908E-2"/>
        </c:manualLayout>
      </c:layout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'9 графиков'!$B$30</c:f>
              <c:strCache>
                <c:ptCount val="1"/>
                <c:pt idx="0">
                  <c:v>Удельная повреждаемость тепловых сетей, деф/км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465240480012291E-2"/>
                  <c:y val="-0.10590476021049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049465180004625E-2"/>
                  <c:y val="-6.3542856126298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графиков'!$C$29:$H$29</c:f>
              <c:strCache>
                <c:ptCount val="3"/>
                <c:pt idx="0">
                  <c:v>Факт за 2015 г.</c:v>
                </c:pt>
                <c:pt idx="1">
                  <c:v>Факт за 2016 г.</c:v>
                </c:pt>
                <c:pt idx="2">
                  <c:v>факт за 2017 г.</c:v>
                </c:pt>
              </c:strCache>
            </c:strRef>
          </c:cat>
          <c:val>
            <c:numRef>
              <c:f>'9 графиков'!$C$30:$H$30</c:f>
              <c:numCache>
                <c:formatCode>#,##0.00</c:formatCode>
                <c:ptCount val="3"/>
                <c:pt idx="0">
                  <c:v>1.04</c:v>
                </c:pt>
                <c:pt idx="1">
                  <c:v>0.94</c:v>
                </c:pt>
                <c:pt idx="2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09728"/>
        <c:axId val="71619712"/>
      </c:lineChart>
      <c:catAx>
        <c:axId val="71609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71619712"/>
        <c:crosses val="autoZero"/>
        <c:auto val="1"/>
        <c:lblAlgn val="ctr"/>
        <c:lblOffset val="100"/>
        <c:noMultiLvlLbl val="0"/>
      </c:catAx>
      <c:valAx>
        <c:axId val="71619712"/>
        <c:scaling>
          <c:orientation val="minMax"/>
          <c:max val="1.2"/>
          <c:min val="0.60000000000000009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71609728"/>
        <c:crosses val="autoZero"/>
        <c:crossBetween val="between"/>
        <c:majorUnit val="0.15000000000000002"/>
        <c:minorUnit val="2.0000000000000004E-2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9.8465720062030526E-2"/>
          <c:y val="7.9365626041550938E-2"/>
        </c:manualLayout>
      </c:layout>
      <c:overlay val="0"/>
      <c:txPr>
        <a:bodyPr/>
        <a:lstStyle/>
        <a:p>
          <a:pPr>
            <a:defRPr sz="1050">
              <a:solidFill>
                <a:srgbClr val="C00000"/>
              </a:solidFill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'9 графиков'!$B$24</c:f>
              <c:strCache>
                <c:ptCount val="1"/>
                <c:pt idx="0">
                  <c:v>Удельный расход топлива, кг./Гкал  
</c:v>
                </c:pt>
              </c:strCache>
            </c:strRef>
          </c:tx>
          <c:spPr>
            <a:ln w="3492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8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графиков'!$C$23:$H$23</c:f>
              <c:strCache>
                <c:ptCount val="3"/>
                <c:pt idx="0">
                  <c:v>Факт за 2015 г.</c:v>
                </c:pt>
                <c:pt idx="1">
                  <c:v>Факт за 2016 г.</c:v>
                </c:pt>
                <c:pt idx="2">
                  <c:v>факт за 2017 г.</c:v>
                </c:pt>
              </c:strCache>
            </c:strRef>
          </c:cat>
          <c:val>
            <c:numRef>
              <c:f>'9 графиков'!$C$24:$H$24</c:f>
              <c:numCache>
                <c:formatCode>#,##0.00</c:formatCode>
                <c:ptCount val="3"/>
                <c:pt idx="0">
                  <c:v>164.66041510343078</c:v>
                </c:pt>
                <c:pt idx="1">
                  <c:v>164.93933986124625</c:v>
                </c:pt>
                <c:pt idx="2">
                  <c:v>164.61663635187907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20864"/>
        <c:axId val="69622400"/>
      </c:lineChart>
      <c:catAx>
        <c:axId val="6962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9622400"/>
        <c:crosses val="autoZero"/>
        <c:auto val="1"/>
        <c:lblAlgn val="ctr"/>
        <c:lblOffset val="100"/>
        <c:noMultiLvlLbl val="0"/>
      </c:catAx>
      <c:valAx>
        <c:axId val="69622400"/>
        <c:scaling>
          <c:orientation val="minMax"/>
          <c:min val="164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9620864"/>
        <c:crosses val="autoZero"/>
        <c:crossBetween val="between"/>
        <c:majorUnit val="0.30000000000000004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3865177100123756"/>
          <c:y val="5.2910787690256637E-2"/>
        </c:manualLayout>
      </c:layout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ru-RU"/>
        </a:p>
      </c:txPr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'9 графиков'!$B$12</c:f>
              <c:strCache>
                <c:ptCount val="1"/>
                <c:pt idx="0">
                  <c:v>Численность, чел.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6643608173923319E-2"/>
                  <c:y val="1.824509920353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4326798938049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2180408696166E-2"/>
                  <c:y val="1.2163399469024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графиков'!$C$11:$H$11</c:f>
              <c:strCache>
                <c:ptCount val="3"/>
                <c:pt idx="0">
                  <c:v>Факт за 2015 г.</c:v>
                </c:pt>
                <c:pt idx="1">
                  <c:v>Факт за 2016 г.</c:v>
                </c:pt>
                <c:pt idx="2">
                  <c:v>факт за 2017 г.</c:v>
                </c:pt>
              </c:strCache>
            </c:strRef>
          </c:cat>
          <c:val>
            <c:numRef>
              <c:f>'9 графиков'!$C$12:$H$12</c:f>
              <c:numCache>
                <c:formatCode>#,##0</c:formatCode>
                <c:ptCount val="3"/>
                <c:pt idx="0">
                  <c:v>9167</c:v>
                </c:pt>
                <c:pt idx="1">
                  <c:v>9043</c:v>
                </c:pt>
                <c:pt idx="2">
                  <c:v>8861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659648"/>
        <c:axId val="72950528"/>
        <c:axId val="0"/>
      </c:bar3DChart>
      <c:catAx>
        <c:axId val="6965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72950528"/>
        <c:crosses val="autoZero"/>
        <c:auto val="1"/>
        <c:lblAlgn val="ctr"/>
        <c:lblOffset val="100"/>
        <c:noMultiLvlLbl val="0"/>
      </c:catAx>
      <c:valAx>
        <c:axId val="72950528"/>
        <c:scaling>
          <c:orientation val="minMax"/>
          <c:max val="9200"/>
          <c:min val="86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9659648"/>
        <c:crosses val="autoZero"/>
        <c:crossBetween val="between"/>
        <c:majorUnit val="150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>
                <a:solidFill>
                  <a:srgbClr val="C00000"/>
                </a:solidFill>
              </a:rPr>
              <a:t>Уровень автоматизации</a:t>
            </a:r>
          </a:p>
        </c:rich>
      </c:tx>
      <c:overlay val="0"/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'9 графиков'!$B$18</c:f>
              <c:strCache>
                <c:ptCount val="1"/>
                <c:pt idx="0">
                  <c:v>Уровень автоматизации, 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0.27711078778213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50358041025746E-2"/>
                  <c:y val="-0.32749456737888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083930068376241E-3"/>
                  <c:y val="-0.36528240207644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графиков'!$C$17:$H$17</c:f>
              <c:strCache>
                <c:ptCount val="3"/>
                <c:pt idx="0">
                  <c:v>Факт за 2015 г.</c:v>
                </c:pt>
                <c:pt idx="1">
                  <c:v>Факт за 2016 г.</c:v>
                </c:pt>
                <c:pt idx="2">
                  <c:v>факт за 2017 г.</c:v>
                </c:pt>
              </c:strCache>
            </c:strRef>
          </c:cat>
          <c:val>
            <c:numRef>
              <c:f>'9 графиков'!$C$18:$H$18</c:f>
              <c:numCache>
                <c:formatCode>#,##0.0</c:formatCode>
                <c:ptCount val="3"/>
                <c:pt idx="0">
                  <c:v>25.3</c:v>
                </c:pt>
                <c:pt idx="1">
                  <c:v>28</c:v>
                </c:pt>
                <c:pt idx="2">
                  <c:v>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697536"/>
        <c:axId val="71699072"/>
        <c:axId val="0"/>
      </c:bar3DChart>
      <c:catAx>
        <c:axId val="71697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71699072"/>
        <c:crosses val="autoZero"/>
        <c:auto val="1"/>
        <c:lblAlgn val="ctr"/>
        <c:lblOffset val="100"/>
        <c:noMultiLvlLbl val="0"/>
      </c:catAx>
      <c:valAx>
        <c:axId val="71699072"/>
        <c:scaling>
          <c:orientation val="minMax"/>
          <c:max val="30"/>
          <c:min val="15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71697536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08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Производительность труда, тыс. Гкал/чел.</a:t>
            </a:r>
          </a:p>
        </c:rich>
      </c:tx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производит.труда!$I$17</c:f>
              <c:strCache>
                <c:ptCount val="1"/>
                <c:pt idx="0">
                  <c:v>Производительность труда без б/о "Уют", тыс. Гкал/чел.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4356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производит.труда!$M$10:$O$10</c:f>
              <c:strCache>
                <c:ptCount val="3"/>
                <c:pt idx="0">
                  <c:v>Факт за 2015 г.</c:v>
                </c:pt>
                <c:pt idx="1">
                  <c:v>Факт за 2016 г.</c:v>
                </c:pt>
                <c:pt idx="2">
                  <c:v>Факт за 2017 г.</c:v>
                </c:pt>
              </c:strCache>
            </c:strRef>
          </c:cat>
          <c:val>
            <c:numRef>
              <c:f>производит.труда!$J$17:$O$17</c:f>
              <c:numCache>
                <c:formatCode>#,##0.00</c:formatCode>
                <c:ptCount val="3"/>
                <c:pt idx="0">
                  <c:v>1.84</c:v>
                </c:pt>
                <c:pt idx="1">
                  <c:v>2.02</c:v>
                </c:pt>
                <c:pt idx="2">
                  <c:v>2.08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715840"/>
        <c:axId val="71729920"/>
        <c:axId val="0"/>
      </c:bar3DChart>
      <c:catAx>
        <c:axId val="7171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729920"/>
        <c:crosses val="autoZero"/>
        <c:auto val="1"/>
        <c:lblAlgn val="ctr"/>
        <c:lblOffset val="100"/>
        <c:noMultiLvlLbl val="0"/>
      </c:catAx>
      <c:valAx>
        <c:axId val="717299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7171584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0A031-655C-44C3-BC42-9CC26CB7C0E5}" type="doc">
      <dgm:prSet loTypeId="urn:microsoft.com/office/officeart/2005/8/layout/v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27BAE3-BA26-483C-817F-E1728EA06F4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ЦЕЛЬ ДЕЯТЕЛЬНОСТИ ПРЕДПРИЯТИЯ</a:t>
          </a:r>
          <a:endParaRPr lang="ru-RU" sz="11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AF14EA-8882-4E4B-B001-DD0920BBB724}" type="parTrans" cxnId="{0AEBAE01-E399-4FE3-BB6F-236EB8BF937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0A63631-D2CC-42A5-9C6A-86446FA0E3F4}" type="sibTrans" cxnId="{0AEBAE01-E399-4FE3-BB6F-236EB8BF937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8CCE506-FA9C-4D28-9647-30805BAD1ED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качественное и бесперебойное отопление и горячее водоснабжение потребителей в Санкт-Петербурге, а также удовлетворение растущего спроса на тепловую энергию в динамично застраиваемых районах города.</a:t>
          </a:r>
          <a:endParaRPr lang="ru-RU" sz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7863CBB-1CC1-4DAC-9066-1DE8F1486964}" type="parTrans" cxnId="{BEB4FEAC-2EC0-43E5-8F3F-3F934B59587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9B9383D-5B57-4D61-A7D1-9F82176B0536}" type="sibTrans" cxnId="{BEB4FEAC-2EC0-43E5-8F3F-3F934B59587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7EC1574-5B35-4F6C-9219-CACD1DA45C0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ВИДЫ ДЕЯТЕЛЬНОСТИ</a:t>
          </a:r>
          <a:endParaRPr lang="ru-RU" sz="11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727C319-EF0A-4875-BF88-20F1F16730CD}" type="parTrans" cxnId="{702751A0-02B3-4576-AFAA-A15DB66C271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2F7D647-8481-4034-BC6B-AEA764EB07F5}" type="sibTrans" cxnId="{702751A0-02B3-4576-AFAA-A15DB66C271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C46FD0F-8D09-4860-A533-96BCBA28EFC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i="0" u="none" strike="noStrike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выработка и передача тепловой энергией потребителям                Санкт-Петербурга и Ленинградской области;</a:t>
          </a:r>
          <a:endParaRPr lang="ru-RU" sz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FD3E77E-8BAB-44DC-B196-83DE1470475D}" type="parTrans" cxnId="{DAB0DF6B-E6D9-4697-86A4-FD21460FB91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89587B2-4380-4F67-8383-E03283474163}" type="sibTrans" cxnId="{DAB0DF6B-E6D9-4697-86A4-FD21460FB91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08D5CC7-5A80-41E7-888C-D21AB22FD1A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i="0" u="none" strike="noStrike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транспортировка тепла, выработанного на источниках не принадлежащих предприятию;</a:t>
          </a:r>
          <a:endParaRPr lang="ru-RU" sz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9DEFD54-8700-4062-873D-0B0349A4AEC3}" type="parTrans" cxnId="{E8ED5645-5722-4EB6-A33F-7AC65EA760BE}">
      <dgm:prSet/>
      <dgm:spPr/>
      <dgm:t>
        <a:bodyPr/>
        <a:lstStyle/>
        <a:p>
          <a:endParaRPr lang="ru-RU" sz="1400"/>
        </a:p>
      </dgm:t>
    </dgm:pt>
    <dgm:pt modelId="{3F1105C3-F60C-4A06-8D0A-EEAF4276EEB1}" type="sibTrans" cxnId="{E8ED5645-5722-4EB6-A33F-7AC65EA760BE}">
      <dgm:prSet/>
      <dgm:spPr/>
      <dgm:t>
        <a:bodyPr/>
        <a:lstStyle/>
        <a:p>
          <a:endParaRPr lang="ru-RU" sz="1400"/>
        </a:p>
      </dgm:t>
    </dgm:pt>
    <dgm:pt modelId="{BA127AF8-6E36-4A05-876C-250486A7D75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эксплуатация городских инженерных теплосистем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683067E-F27E-45A9-9030-C25698250608}" type="parTrans" cxnId="{AF08C485-AF53-44A0-BE40-DE26F7A9F562}">
      <dgm:prSet/>
      <dgm:spPr/>
      <dgm:t>
        <a:bodyPr/>
        <a:lstStyle/>
        <a:p>
          <a:endParaRPr lang="ru-RU" sz="1400"/>
        </a:p>
      </dgm:t>
    </dgm:pt>
    <dgm:pt modelId="{DB7EF72D-E198-4F87-888C-1E31611219A8}" type="sibTrans" cxnId="{AF08C485-AF53-44A0-BE40-DE26F7A9F562}">
      <dgm:prSet/>
      <dgm:spPr/>
      <dgm:t>
        <a:bodyPr/>
        <a:lstStyle/>
        <a:p>
          <a:endParaRPr lang="ru-RU" sz="1400"/>
        </a:p>
      </dgm:t>
    </dgm:pt>
    <dgm:pt modelId="{A9572D94-67ED-4CED-8D8F-341C9893FA62}" type="pres">
      <dgm:prSet presAssocID="{FDF0A031-655C-44C3-BC42-9CC26CB7C0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B9299B-BB8C-455C-AAE1-BC143AECD52D}" type="pres">
      <dgm:prSet presAssocID="{0C27BAE3-BA26-483C-817F-E1728EA06F48}" presName="linNode" presStyleCnt="0"/>
      <dgm:spPr/>
    </dgm:pt>
    <dgm:pt modelId="{340EF0A8-6E27-4B54-A3B6-2A16BA253E54}" type="pres">
      <dgm:prSet presAssocID="{0C27BAE3-BA26-483C-817F-E1728EA06F48}" presName="parentShp" presStyleLbl="node1" presStyleIdx="0" presStyleCnt="2" custScaleX="38927" custScaleY="127578" custLinFactNeighborX="-21299" custLinFactNeighborY="-1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F0464-535C-48E3-8DBC-1D89166208FB}" type="pres">
      <dgm:prSet presAssocID="{0C27BAE3-BA26-483C-817F-E1728EA06F48}" presName="childShp" presStyleLbl="bgAccFollowNode1" presStyleIdx="0" presStyleCnt="2" custScaleX="97080" custScaleY="270104" custLinFactNeighborX="-30532" custLinFactNeighborY="7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9AE88-6849-4966-80D4-FEBCA884858C}" type="pres">
      <dgm:prSet presAssocID="{F0A63631-D2CC-42A5-9C6A-86446FA0E3F4}" presName="spacing" presStyleCnt="0"/>
      <dgm:spPr/>
    </dgm:pt>
    <dgm:pt modelId="{ED9B8CEB-4B50-48A2-A045-04FB517532D5}" type="pres">
      <dgm:prSet presAssocID="{77EC1574-5B35-4F6C-9219-CACD1DA45C06}" presName="linNode" presStyleCnt="0"/>
      <dgm:spPr/>
    </dgm:pt>
    <dgm:pt modelId="{FF4D6C74-54E4-4DCE-8A81-33A9F9EB6512}" type="pres">
      <dgm:prSet presAssocID="{77EC1574-5B35-4F6C-9219-CACD1DA45C06}" presName="parentShp" presStyleLbl="node1" presStyleIdx="1" presStyleCnt="2" custScaleX="41004" custScaleY="133851" custLinFactNeighborX="-21429" custLinFactNeighborY="8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C0A40-BE9B-4A6D-AFD1-081232026DA3}" type="pres">
      <dgm:prSet presAssocID="{77EC1574-5B35-4F6C-9219-CACD1DA45C06}" presName="childShp" presStyleLbl="bgAccFollowNode1" presStyleIdx="1" presStyleCnt="2" custScaleX="93259" custScaleY="330412" custLinFactNeighborX="-31571" custLinFactNeighborY="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F77AE7-134E-4460-8B7C-62BA4A620AFB}" type="presOf" srcId="{8C46FD0F-8D09-4860-A533-96BCBA28EFC5}" destId="{137C0A40-BE9B-4A6D-AFD1-081232026DA3}" srcOrd="0" destOrd="0" presId="urn:microsoft.com/office/officeart/2005/8/layout/vList6"/>
    <dgm:cxn modelId="{AF08C485-AF53-44A0-BE40-DE26F7A9F562}" srcId="{77EC1574-5B35-4F6C-9219-CACD1DA45C06}" destId="{BA127AF8-6E36-4A05-876C-250486A7D75E}" srcOrd="2" destOrd="0" parTransId="{3683067E-F27E-45A9-9030-C25698250608}" sibTransId="{DB7EF72D-E198-4F87-888C-1E31611219A8}"/>
    <dgm:cxn modelId="{17F7360B-E694-4A4E-8CB3-F9A19FD62D49}" type="presOf" srcId="{0C27BAE3-BA26-483C-817F-E1728EA06F48}" destId="{340EF0A8-6E27-4B54-A3B6-2A16BA253E54}" srcOrd="0" destOrd="0" presId="urn:microsoft.com/office/officeart/2005/8/layout/vList6"/>
    <dgm:cxn modelId="{E8ED5645-5722-4EB6-A33F-7AC65EA760BE}" srcId="{77EC1574-5B35-4F6C-9219-CACD1DA45C06}" destId="{E08D5CC7-5A80-41E7-888C-D21AB22FD1A5}" srcOrd="1" destOrd="0" parTransId="{09DEFD54-8700-4062-873D-0B0349A4AEC3}" sibTransId="{3F1105C3-F60C-4A06-8D0A-EEAF4276EEB1}"/>
    <dgm:cxn modelId="{8EEC31E4-1B2A-4A2C-B019-C6A38250B032}" type="presOf" srcId="{FDF0A031-655C-44C3-BC42-9CC26CB7C0E5}" destId="{A9572D94-67ED-4CED-8D8F-341C9893FA62}" srcOrd="0" destOrd="0" presId="urn:microsoft.com/office/officeart/2005/8/layout/vList6"/>
    <dgm:cxn modelId="{BEB4FEAC-2EC0-43E5-8F3F-3F934B595870}" srcId="{0C27BAE3-BA26-483C-817F-E1728EA06F48}" destId="{D8CCE506-FA9C-4D28-9647-30805BAD1ED8}" srcOrd="0" destOrd="0" parTransId="{67863CBB-1CC1-4DAC-9066-1DE8F1486964}" sibTransId="{69B9383D-5B57-4D61-A7D1-9F82176B0536}"/>
    <dgm:cxn modelId="{714AC8DA-825A-4C51-830F-3210A3DED54F}" type="presOf" srcId="{E08D5CC7-5A80-41E7-888C-D21AB22FD1A5}" destId="{137C0A40-BE9B-4A6D-AFD1-081232026DA3}" srcOrd="0" destOrd="1" presId="urn:microsoft.com/office/officeart/2005/8/layout/vList6"/>
    <dgm:cxn modelId="{B2C3A107-D0FC-4599-B926-4D0424B6D019}" type="presOf" srcId="{77EC1574-5B35-4F6C-9219-CACD1DA45C06}" destId="{FF4D6C74-54E4-4DCE-8A81-33A9F9EB6512}" srcOrd="0" destOrd="0" presId="urn:microsoft.com/office/officeart/2005/8/layout/vList6"/>
    <dgm:cxn modelId="{702751A0-02B3-4576-AFAA-A15DB66C2710}" srcId="{FDF0A031-655C-44C3-BC42-9CC26CB7C0E5}" destId="{77EC1574-5B35-4F6C-9219-CACD1DA45C06}" srcOrd="1" destOrd="0" parTransId="{4727C319-EF0A-4875-BF88-20F1F16730CD}" sibTransId="{D2F7D647-8481-4034-BC6B-AEA764EB07F5}"/>
    <dgm:cxn modelId="{D76D2B74-4894-4D96-8581-91AD6AFCB225}" type="presOf" srcId="{BA127AF8-6E36-4A05-876C-250486A7D75E}" destId="{137C0A40-BE9B-4A6D-AFD1-081232026DA3}" srcOrd="0" destOrd="2" presId="urn:microsoft.com/office/officeart/2005/8/layout/vList6"/>
    <dgm:cxn modelId="{DAB0DF6B-E6D9-4697-86A4-FD21460FB915}" srcId="{77EC1574-5B35-4F6C-9219-CACD1DA45C06}" destId="{8C46FD0F-8D09-4860-A533-96BCBA28EFC5}" srcOrd="0" destOrd="0" parTransId="{3FD3E77E-8BAB-44DC-B196-83DE1470475D}" sibTransId="{D89587B2-4380-4F67-8383-E03283474163}"/>
    <dgm:cxn modelId="{0AEBAE01-E399-4FE3-BB6F-236EB8BF9372}" srcId="{FDF0A031-655C-44C3-BC42-9CC26CB7C0E5}" destId="{0C27BAE3-BA26-483C-817F-E1728EA06F48}" srcOrd="0" destOrd="0" parTransId="{ECAF14EA-8882-4E4B-B001-DD0920BBB724}" sibTransId="{F0A63631-D2CC-42A5-9C6A-86446FA0E3F4}"/>
    <dgm:cxn modelId="{3DE7B535-5F33-4E27-810E-7A1608585932}" type="presOf" srcId="{D8CCE506-FA9C-4D28-9647-30805BAD1ED8}" destId="{801F0464-535C-48E3-8DBC-1D89166208FB}" srcOrd="0" destOrd="0" presId="urn:microsoft.com/office/officeart/2005/8/layout/vList6"/>
    <dgm:cxn modelId="{DC09B373-C5C0-41D6-B077-DFF6DA52D587}" type="presParOf" srcId="{A9572D94-67ED-4CED-8D8F-341C9893FA62}" destId="{E6B9299B-BB8C-455C-AAE1-BC143AECD52D}" srcOrd="0" destOrd="0" presId="urn:microsoft.com/office/officeart/2005/8/layout/vList6"/>
    <dgm:cxn modelId="{0A2C38A9-5FE0-4F5F-B559-E0DC0F48AC4B}" type="presParOf" srcId="{E6B9299B-BB8C-455C-AAE1-BC143AECD52D}" destId="{340EF0A8-6E27-4B54-A3B6-2A16BA253E54}" srcOrd="0" destOrd="0" presId="urn:microsoft.com/office/officeart/2005/8/layout/vList6"/>
    <dgm:cxn modelId="{481E94DD-E99B-4698-BB6C-E26AE892166D}" type="presParOf" srcId="{E6B9299B-BB8C-455C-AAE1-BC143AECD52D}" destId="{801F0464-535C-48E3-8DBC-1D89166208FB}" srcOrd="1" destOrd="0" presId="urn:microsoft.com/office/officeart/2005/8/layout/vList6"/>
    <dgm:cxn modelId="{7A40598D-C3B9-437E-A63A-2B65AD533D82}" type="presParOf" srcId="{A9572D94-67ED-4CED-8D8F-341C9893FA62}" destId="{69C9AE88-6849-4966-80D4-FEBCA884858C}" srcOrd="1" destOrd="0" presId="urn:microsoft.com/office/officeart/2005/8/layout/vList6"/>
    <dgm:cxn modelId="{5208DFA0-1B80-4C72-9A4F-02B81A6C9864}" type="presParOf" srcId="{A9572D94-67ED-4CED-8D8F-341C9893FA62}" destId="{ED9B8CEB-4B50-48A2-A045-04FB517532D5}" srcOrd="2" destOrd="0" presId="urn:microsoft.com/office/officeart/2005/8/layout/vList6"/>
    <dgm:cxn modelId="{8A0017AB-BF98-4BE9-BF29-7B92EF87AEC4}" type="presParOf" srcId="{ED9B8CEB-4B50-48A2-A045-04FB517532D5}" destId="{FF4D6C74-54E4-4DCE-8A81-33A9F9EB6512}" srcOrd="0" destOrd="0" presId="urn:microsoft.com/office/officeart/2005/8/layout/vList6"/>
    <dgm:cxn modelId="{507A9D34-3935-452E-93B5-799802186068}" type="presParOf" srcId="{ED9B8CEB-4B50-48A2-A045-04FB517532D5}" destId="{137C0A40-BE9B-4A6D-AFD1-081232026D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E2808C-9A3F-4F4E-8ED6-13DFAD845894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636EBAA-41A8-437A-959D-7D445EDF41B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Остаточная стоимость основных средств – </a:t>
          </a:r>
        </a:p>
        <a:p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34 млрд.руб.       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C999ADF-BDBC-4434-B2FD-BF8A1CBF5B2C}" type="parTrans" cxnId="{26EE2C3A-13A8-4D66-870D-93E0467339A5}">
      <dgm:prSet/>
      <dgm:spPr/>
      <dgm:t>
        <a:bodyPr/>
        <a:lstStyle/>
        <a:p>
          <a:endParaRPr lang="ru-RU"/>
        </a:p>
      </dgm:t>
    </dgm:pt>
    <dgm:pt modelId="{147C0660-9B4A-4480-9945-F91F60400F54}" type="sibTrans" cxnId="{26EE2C3A-13A8-4D66-870D-93E0467339A5}">
      <dgm:prSet/>
      <dgm:spPr/>
      <dgm:t>
        <a:bodyPr/>
        <a:lstStyle/>
        <a:p>
          <a:endParaRPr lang="ru-RU"/>
        </a:p>
      </dgm:t>
    </dgm:pt>
    <dgm:pt modelId="{E1E57185-1DBC-48A8-98B5-863EB3AD1947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Среднесписочная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численность персонала </a:t>
          </a:r>
        </a:p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8 861 чел</a:t>
          </a:r>
          <a:r>
            <a:rPr lang="ru-RU" sz="13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  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AC96D5F-C727-4E78-A37E-EA7AD310FE5F}" type="parTrans" cxnId="{827109F1-DD84-4F1F-A305-8259C430D87D}">
      <dgm:prSet/>
      <dgm:spPr/>
      <dgm:t>
        <a:bodyPr/>
        <a:lstStyle/>
        <a:p>
          <a:endParaRPr lang="ru-RU"/>
        </a:p>
      </dgm:t>
    </dgm:pt>
    <dgm:pt modelId="{E3801F61-59D7-4544-976A-01F634CF5C8F}" type="sibTrans" cxnId="{827109F1-DD84-4F1F-A305-8259C430D87D}">
      <dgm:prSet/>
      <dgm:spPr/>
      <dgm:t>
        <a:bodyPr/>
        <a:lstStyle/>
        <a:p>
          <a:endParaRPr lang="ru-RU"/>
        </a:p>
      </dgm:t>
    </dgm:pt>
    <dgm:pt modelId="{DA278366-9B98-487F-842B-2DD05FF14A3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с 1 декабря 2015 года, в связи с началом процедуры банкротства в отношении СПб ГУП «Пушкинский ТЭК», ГУП «ТЭК СПб» осуществляет эксплуатацию имущества и теплоснабжение в Пушкинском и </a:t>
          </a:r>
          <a:r>
            <a:rPr lang="ru-RU" sz="1400" dirty="0" err="1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Колпинском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 районах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B2161BA-F077-4AD8-B365-B28C1D193582}" type="parTrans" cxnId="{1905A6DC-7763-4FB8-B9F6-C651A5072907}">
      <dgm:prSet/>
      <dgm:spPr/>
      <dgm:t>
        <a:bodyPr/>
        <a:lstStyle/>
        <a:p>
          <a:endParaRPr lang="ru-RU"/>
        </a:p>
      </dgm:t>
    </dgm:pt>
    <dgm:pt modelId="{0DC65315-137A-46A5-A591-5EBF88F1BD8C}" type="sibTrans" cxnId="{1905A6DC-7763-4FB8-B9F6-C651A5072907}">
      <dgm:prSet/>
      <dgm:spPr/>
      <dgm:t>
        <a:bodyPr/>
        <a:lstStyle/>
        <a:p>
          <a:endParaRPr lang="ru-RU"/>
        </a:p>
      </dgm:t>
    </dgm:pt>
    <dgm:pt modelId="{A6F73ED3-2F82-4C8A-838B-AB7EE2DB7D25}" type="pres">
      <dgm:prSet presAssocID="{2DE2808C-9A3F-4F4E-8ED6-13DFAD8458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C97107-2FE0-4B2A-94C9-6D65F3646581}" type="pres">
      <dgm:prSet presAssocID="{E1E57185-1DBC-48A8-98B5-863EB3AD1947}" presName="node" presStyleLbl="node1" presStyleIdx="0" presStyleCnt="3" custLinFactNeighborX="-15172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7A8E4-08A8-4A4C-A8C2-E637BBBD0056}" type="pres">
      <dgm:prSet presAssocID="{E3801F61-59D7-4544-976A-01F634CF5C8F}" presName="sibTrans" presStyleCnt="0"/>
      <dgm:spPr/>
    </dgm:pt>
    <dgm:pt modelId="{EA280CEB-2E23-4BEF-BF35-CA4827E299CE}" type="pres">
      <dgm:prSet presAssocID="{6636EBAA-41A8-437A-959D-7D445EDF41B6}" presName="node" presStyleLbl="node1" presStyleIdx="1" presStyleCnt="3" custLinFactNeighborX="813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DBBDA-7EFE-4FF4-AEFA-CB976C13B95E}" type="pres">
      <dgm:prSet presAssocID="{147C0660-9B4A-4480-9945-F91F60400F54}" presName="sibTrans" presStyleCnt="0"/>
      <dgm:spPr/>
    </dgm:pt>
    <dgm:pt modelId="{CBEEB2F0-58C4-4DF8-95A5-0DFF5D9C8E7D}" type="pres">
      <dgm:prSet presAssocID="{DA278366-9B98-487F-842B-2DD05FF14A3C}" presName="node" presStyleLbl="node1" presStyleIdx="2" presStyleCnt="3" custScaleX="186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0B248-9109-4CE8-926C-7F503D7FDE27}" type="presOf" srcId="{6636EBAA-41A8-437A-959D-7D445EDF41B6}" destId="{EA280CEB-2E23-4BEF-BF35-CA4827E299CE}" srcOrd="0" destOrd="0" presId="urn:microsoft.com/office/officeart/2005/8/layout/default"/>
    <dgm:cxn modelId="{1905A6DC-7763-4FB8-B9F6-C651A5072907}" srcId="{2DE2808C-9A3F-4F4E-8ED6-13DFAD845894}" destId="{DA278366-9B98-487F-842B-2DD05FF14A3C}" srcOrd="2" destOrd="0" parTransId="{4B2161BA-F077-4AD8-B365-B28C1D193582}" sibTransId="{0DC65315-137A-46A5-A591-5EBF88F1BD8C}"/>
    <dgm:cxn modelId="{827109F1-DD84-4F1F-A305-8259C430D87D}" srcId="{2DE2808C-9A3F-4F4E-8ED6-13DFAD845894}" destId="{E1E57185-1DBC-48A8-98B5-863EB3AD1947}" srcOrd="0" destOrd="0" parTransId="{0AC96D5F-C727-4E78-A37E-EA7AD310FE5F}" sibTransId="{E3801F61-59D7-4544-976A-01F634CF5C8F}"/>
    <dgm:cxn modelId="{A53E31C6-5CD3-4D3F-AA7A-415C79037D41}" type="presOf" srcId="{E1E57185-1DBC-48A8-98B5-863EB3AD1947}" destId="{BEC97107-2FE0-4B2A-94C9-6D65F3646581}" srcOrd="0" destOrd="0" presId="urn:microsoft.com/office/officeart/2005/8/layout/default"/>
    <dgm:cxn modelId="{39228BE2-F761-4E87-80B0-4EC81E6CD8A5}" type="presOf" srcId="{2DE2808C-9A3F-4F4E-8ED6-13DFAD845894}" destId="{A6F73ED3-2F82-4C8A-838B-AB7EE2DB7D25}" srcOrd="0" destOrd="0" presId="urn:microsoft.com/office/officeart/2005/8/layout/default"/>
    <dgm:cxn modelId="{53755BEB-6680-457D-A9B6-DE62BBFE076F}" type="presOf" srcId="{DA278366-9B98-487F-842B-2DD05FF14A3C}" destId="{CBEEB2F0-58C4-4DF8-95A5-0DFF5D9C8E7D}" srcOrd="0" destOrd="0" presId="urn:microsoft.com/office/officeart/2005/8/layout/default"/>
    <dgm:cxn modelId="{26EE2C3A-13A8-4D66-870D-93E0467339A5}" srcId="{2DE2808C-9A3F-4F4E-8ED6-13DFAD845894}" destId="{6636EBAA-41A8-437A-959D-7D445EDF41B6}" srcOrd="1" destOrd="0" parTransId="{4C999ADF-BDBC-4434-B2FD-BF8A1CBF5B2C}" sibTransId="{147C0660-9B4A-4480-9945-F91F60400F54}"/>
    <dgm:cxn modelId="{AE556D53-33C9-44A4-BB8E-0629507AF7B7}" type="presParOf" srcId="{A6F73ED3-2F82-4C8A-838B-AB7EE2DB7D25}" destId="{BEC97107-2FE0-4B2A-94C9-6D65F3646581}" srcOrd="0" destOrd="0" presId="urn:microsoft.com/office/officeart/2005/8/layout/default"/>
    <dgm:cxn modelId="{410503D3-3C92-436E-997E-C3F0FE11F9ED}" type="presParOf" srcId="{A6F73ED3-2F82-4C8A-838B-AB7EE2DB7D25}" destId="{A187A8E4-08A8-4A4C-A8C2-E637BBBD0056}" srcOrd="1" destOrd="0" presId="urn:microsoft.com/office/officeart/2005/8/layout/default"/>
    <dgm:cxn modelId="{C6C7557E-D90E-4A8E-AA5A-39DA4FFF612C}" type="presParOf" srcId="{A6F73ED3-2F82-4C8A-838B-AB7EE2DB7D25}" destId="{EA280CEB-2E23-4BEF-BF35-CA4827E299CE}" srcOrd="2" destOrd="0" presId="urn:microsoft.com/office/officeart/2005/8/layout/default"/>
    <dgm:cxn modelId="{488AFA27-8865-4D1C-ADBB-95770185B225}" type="presParOf" srcId="{A6F73ED3-2F82-4C8A-838B-AB7EE2DB7D25}" destId="{680DBBDA-7EFE-4FF4-AEFA-CB976C13B95E}" srcOrd="3" destOrd="0" presId="urn:microsoft.com/office/officeart/2005/8/layout/default"/>
    <dgm:cxn modelId="{0295CD31-198B-4BCA-A2BD-32C20C29E357}" type="presParOf" srcId="{A6F73ED3-2F82-4C8A-838B-AB7EE2DB7D25}" destId="{CBEEB2F0-58C4-4DF8-95A5-0DFF5D9C8E7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2801A-38B4-4762-AA05-4881DEC5663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BA253A-D221-456A-9BCE-E02F5E39765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Длительность отопительного периода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C1BC9D3-A083-407F-81FF-49D6DD7892C2}" type="parTrans" cxnId="{CAE2C02F-1496-4F69-A452-EB72F20F18AB}">
      <dgm:prSet/>
      <dgm:spPr/>
      <dgm:t>
        <a:bodyPr/>
        <a:lstStyle/>
        <a:p>
          <a:endParaRPr lang="ru-RU"/>
        </a:p>
      </dgm:t>
    </dgm:pt>
    <dgm:pt modelId="{AB581115-E45B-44C9-900E-C68DCF1B3899}" type="sibTrans" cxnId="{CAE2C02F-1496-4F69-A452-EB72F20F18A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noFill/>
        </a:ln>
      </dgm:spPr>
      <dgm:t>
        <a:bodyPr/>
        <a:lstStyle/>
        <a:p>
          <a:endParaRPr lang="ru-RU"/>
        </a:p>
      </dgm:t>
    </dgm:pt>
    <dgm:pt modelId="{2D6AEEBE-691E-4259-A362-586F369DBE3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Температура наружного воздуха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F6F04E6B-4441-412D-98A6-558FA609E081}" type="parTrans" cxnId="{6C48BFB1-D67E-49B8-BE24-EA7143BC2240}">
      <dgm:prSet/>
      <dgm:spPr/>
      <dgm:t>
        <a:bodyPr/>
        <a:lstStyle/>
        <a:p>
          <a:endParaRPr lang="ru-RU"/>
        </a:p>
      </dgm:t>
    </dgm:pt>
    <dgm:pt modelId="{02B0ED4F-819E-4A79-934B-229D034F747B}" type="sibTrans" cxnId="{6C48BFB1-D67E-49B8-BE24-EA7143BC224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A828EE-6D85-4189-99B2-8924983E2C07}" type="pres">
      <dgm:prSet presAssocID="{7DF2801A-38B4-4762-AA05-4881DEC566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9CAF60-0C0D-479A-BC6C-9FDECECF5B13}" type="pres">
      <dgm:prSet presAssocID="{7DF2801A-38B4-4762-AA05-4881DEC56638}" presName="dot1" presStyleLbl="alignNode1" presStyleIdx="0" presStyleCnt="10"/>
      <dgm:spPr/>
    </dgm:pt>
    <dgm:pt modelId="{6F5E9BC1-DE89-4B0F-9316-7ED48E21918A}" type="pres">
      <dgm:prSet presAssocID="{7DF2801A-38B4-4762-AA05-4881DEC56638}" presName="dot2" presStyleLbl="alignNode1" presStyleIdx="1" presStyleCnt="10"/>
      <dgm:spPr/>
    </dgm:pt>
    <dgm:pt modelId="{A3E09331-6F16-4AF1-B97E-95F42169E6BD}" type="pres">
      <dgm:prSet presAssocID="{7DF2801A-38B4-4762-AA05-4881DEC56638}" presName="dot3" presStyleLbl="alignNode1" presStyleIdx="2" presStyleCnt="10"/>
      <dgm:spPr/>
    </dgm:pt>
    <dgm:pt modelId="{DB0B1ED0-E2E5-47F0-948D-D62BD49AED6A}" type="pres">
      <dgm:prSet presAssocID="{7DF2801A-38B4-4762-AA05-4881DEC56638}" presName="dotArrow1" presStyleLbl="alignNode1" presStyleIdx="3" presStyleCnt="10"/>
      <dgm:spPr/>
    </dgm:pt>
    <dgm:pt modelId="{BDA19728-4FEE-4CC3-B63F-137CE61FAB89}" type="pres">
      <dgm:prSet presAssocID="{7DF2801A-38B4-4762-AA05-4881DEC56638}" presName="dotArrow2" presStyleLbl="alignNode1" presStyleIdx="4" presStyleCnt="10"/>
      <dgm:spPr/>
    </dgm:pt>
    <dgm:pt modelId="{C40B6BEC-34BC-416A-96FD-1458B5C1078E}" type="pres">
      <dgm:prSet presAssocID="{7DF2801A-38B4-4762-AA05-4881DEC56638}" presName="dotArrow3" presStyleLbl="alignNode1" presStyleIdx="5" presStyleCnt="10"/>
      <dgm:spPr/>
    </dgm:pt>
    <dgm:pt modelId="{D129DC37-0706-4E89-8C99-D3715F63CD5D}" type="pres">
      <dgm:prSet presAssocID="{7DF2801A-38B4-4762-AA05-4881DEC56638}" presName="dotArrow4" presStyleLbl="alignNode1" presStyleIdx="6" presStyleCnt="10"/>
      <dgm:spPr/>
    </dgm:pt>
    <dgm:pt modelId="{D216BF7B-1C9B-44D5-981E-6504CF22A5E5}" type="pres">
      <dgm:prSet presAssocID="{7DF2801A-38B4-4762-AA05-4881DEC56638}" presName="dotArrow5" presStyleLbl="alignNode1" presStyleIdx="7" presStyleCnt="10"/>
      <dgm:spPr/>
    </dgm:pt>
    <dgm:pt modelId="{F1C7852D-3108-46F6-8E5C-1CFCA3F524A0}" type="pres">
      <dgm:prSet presAssocID="{7DF2801A-38B4-4762-AA05-4881DEC56638}" presName="dotArrow6" presStyleLbl="alignNode1" presStyleIdx="8" presStyleCnt="10"/>
      <dgm:spPr/>
    </dgm:pt>
    <dgm:pt modelId="{8FF8D545-1FCC-4A14-A3A7-847F4618A34A}" type="pres">
      <dgm:prSet presAssocID="{7DF2801A-38B4-4762-AA05-4881DEC56638}" presName="dotArrow7" presStyleLbl="alignNode1" presStyleIdx="9" presStyleCnt="10"/>
      <dgm:spPr/>
    </dgm:pt>
    <dgm:pt modelId="{55217C45-DDE3-4A35-9C7D-759FAD5EB7F8}" type="pres">
      <dgm:prSet presAssocID="{FABA253A-D221-456A-9BCE-E02F5E39765C}" presName="parTx1" presStyleLbl="node1" presStyleIdx="0" presStyleCnt="2" custScaleX="125887" custScaleY="156262" custLinFactNeighborX="15528" custLinFactNeighborY="1519"/>
      <dgm:spPr/>
      <dgm:t>
        <a:bodyPr/>
        <a:lstStyle/>
        <a:p>
          <a:endParaRPr lang="ru-RU"/>
        </a:p>
      </dgm:t>
    </dgm:pt>
    <dgm:pt modelId="{774006B9-9453-4102-8D85-5EDA2B13F4B5}" type="pres">
      <dgm:prSet presAssocID="{AB581115-E45B-44C9-900E-C68DCF1B3899}" presName="picture1" presStyleCnt="0"/>
      <dgm:spPr/>
    </dgm:pt>
    <dgm:pt modelId="{6265075C-BAA4-4553-BC55-9C86F05035B7}" type="pres">
      <dgm:prSet presAssocID="{AB581115-E45B-44C9-900E-C68DCF1B3899}" presName="imageRepeatNode" presStyleLbl="fgImgPlace1" presStyleIdx="0" presStyleCnt="2" custScaleX="117186" custScaleY="113444"/>
      <dgm:spPr/>
      <dgm:t>
        <a:bodyPr/>
        <a:lstStyle/>
        <a:p>
          <a:endParaRPr lang="ru-RU"/>
        </a:p>
      </dgm:t>
    </dgm:pt>
    <dgm:pt modelId="{42E11EC6-FDE8-4C95-865F-0D5F861F90DF}" type="pres">
      <dgm:prSet presAssocID="{2D6AEEBE-691E-4259-A362-586F369DBE38}" presName="parTx2" presStyleLbl="node1" presStyleIdx="1" presStyleCnt="2" custScaleY="136927"/>
      <dgm:spPr/>
      <dgm:t>
        <a:bodyPr/>
        <a:lstStyle/>
        <a:p>
          <a:endParaRPr lang="ru-RU"/>
        </a:p>
      </dgm:t>
    </dgm:pt>
    <dgm:pt modelId="{858C94CA-C8B3-4132-ABB2-561D0319701C}" type="pres">
      <dgm:prSet presAssocID="{02B0ED4F-819E-4A79-934B-229D034F747B}" presName="picture2" presStyleCnt="0"/>
      <dgm:spPr/>
    </dgm:pt>
    <dgm:pt modelId="{27B2B0E6-9672-4B97-8615-24BB3A05FF80}" type="pres">
      <dgm:prSet presAssocID="{02B0ED4F-819E-4A79-934B-229D034F747B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83D7D0EE-F9C1-4D1E-A732-EC067209ADC4}" type="presOf" srcId="{7DF2801A-38B4-4762-AA05-4881DEC56638}" destId="{E5A828EE-6D85-4189-99B2-8924983E2C07}" srcOrd="0" destOrd="0" presId="urn:microsoft.com/office/officeart/2008/layout/AscendingPictureAccentProcess"/>
    <dgm:cxn modelId="{33AFD573-E843-4C10-A3F6-9A9D9141F5A5}" type="presOf" srcId="{02B0ED4F-819E-4A79-934B-229D034F747B}" destId="{27B2B0E6-9672-4B97-8615-24BB3A05FF80}" srcOrd="0" destOrd="0" presId="urn:microsoft.com/office/officeart/2008/layout/AscendingPictureAccentProcess"/>
    <dgm:cxn modelId="{CAE2C02F-1496-4F69-A452-EB72F20F18AB}" srcId="{7DF2801A-38B4-4762-AA05-4881DEC56638}" destId="{FABA253A-D221-456A-9BCE-E02F5E39765C}" srcOrd="0" destOrd="0" parTransId="{7C1BC9D3-A083-407F-81FF-49D6DD7892C2}" sibTransId="{AB581115-E45B-44C9-900E-C68DCF1B3899}"/>
    <dgm:cxn modelId="{366AF4E6-A500-4072-BB4D-5D6647784DC5}" type="presOf" srcId="{2D6AEEBE-691E-4259-A362-586F369DBE38}" destId="{42E11EC6-FDE8-4C95-865F-0D5F861F90DF}" srcOrd="0" destOrd="0" presId="urn:microsoft.com/office/officeart/2008/layout/AscendingPictureAccentProcess"/>
    <dgm:cxn modelId="{6C48BFB1-D67E-49B8-BE24-EA7143BC2240}" srcId="{7DF2801A-38B4-4762-AA05-4881DEC56638}" destId="{2D6AEEBE-691E-4259-A362-586F369DBE38}" srcOrd="1" destOrd="0" parTransId="{F6F04E6B-4441-412D-98A6-558FA609E081}" sibTransId="{02B0ED4F-819E-4A79-934B-229D034F747B}"/>
    <dgm:cxn modelId="{CDC0B10F-446E-4685-AFBD-307362A0D109}" type="presOf" srcId="{AB581115-E45B-44C9-900E-C68DCF1B3899}" destId="{6265075C-BAA4-4553-BC55-9C86F05035B7}" srcOrd="0" destOrd="0" presId="urn:microsoft.com/office/officeart/2008/layout/AscendingPictureAccentProcess"/>
    <dgm:cxn modelId="{A9E6B28A-FF6C-4CA4-8049-87E522DA90CA}" type="presOf" srcId="{FABA253A-D221-456A-9BCE-E02F5E39765C}" destId="{55217C45-DDE3-4A35-9C7D-759FAD5EB7F8}" srcOrd="0" destOrd="0" presId="urn:microsoft.com/office/officeart/2008/layout/AscendingPictureAccentProcess"/>
    <dgm:cxn modelId="{CB8D6D12-AB37-4DA0-8542-502CF5D2725D}" type="presParOf" srcId="{E5A828EE-6D85-4189-99B2-8924983E2C07}" destId="{C49CAF60-0C0D-479A-BC6C-9FDECECF5B13}" srcOrd="0" destOrd="0" presId="urn:microsoft.com/office/officeart/2008/layout/AscendingPictureAccentProcess"/>
    <dgm:cxn modelId="{82B6C90D-28C0-4DB4-9094-2A6291CAA0B8}" type="presParOf" srcId="{E5A828EE-6D85-4189-99B2-8924983E2C07}" destId="{6F5E9BC1-DE89-4B0F-9316-7ED48E21918A}" srcOrd="1" destOrd="0" presId="urn:microsoft.com/office/officeart/2008/layout/AscendingPictureAccentProcess"/>
    <dgm:cxn modelId="{C007C644-1DC2-46D5-98B3-846CD39BD3B2}" type="presParOf" srcId="{E5A828EE-6D85-4189-99B2-8924983E2C07}" destId="{A3E09331-6F16-4AF1-B97E-95F42169E6BD}" srcOrd="2" destOrd="0" presId="urn:microsoft.com/office/officeart/2008/layout/AscendingPictureAccentProcess"/>
    <dgm:cxn modelId="{0DA94949-9FA7-4F10-B517-3CBDF0C0940D}" type="presParOf" srcId="{E5A828EE-6D85-4189-99B2-8924983E2C07}" destId="{DB0B1ED0-E2E5-47F0-948D-D62BD49AED6A}" srcOrd="3" destOrd="0" presId="urn:microsoft.com/office/officeart/2008/layout/AscendingPictureAccentProcess"/>
    <dgm:cxn modelId="{8D066356-140D-4EBD-A36B-FD8C86CDA87B}" type="presParOf" srcId="{E5A828EE-6D85-4189-99B2-8924983E2C07}" destId="{BDA19728-4FEE-4CC3-B63F-137CE61FAB89}" srcOrd="4" destOrd="0" presId="urn:microsoft.com/office/officeart/2008/layout/AscendingPictureAccentProcess"/>
    <dgm:cxn modelId="{5661A025-06EE-4FD6-8D01-E5E7AF073A04}" type="presParOf" srcId="{E5A828EE-6D85-4189-99B2-8924983E2C07}" destId="{C40B6BEC-34BC-416A-96FD-1458B5C1078E}" srcOrd="5" destOrd="0" presId="urn:microsoft.com/office/officeart/2008/layout/AscendingPictureAccentProcess"/>
    <dgm:cxn modelId="{ED38E0E2-9DE3-4E41-98CE-78A6750FD2D1}" type="presParOf" srcId="{E5A828EE-6D85-4189-99B2-8924983E2C07}" destId="{D129DC37-0706-4E89-8C99-D3715F63CD5D}" srcOrd="6" destOrd="0" presId="urn:microsoft.com/office/officeart/2008/layout/AscendingPictureAccentProcess"/>
    <dgm:cxn modelId="{D078A9B8-3832-4F02-87DC-1F227EBBD798}" type="presParOf" srcId="{E5A828EE-6D85-4189-99B2-8924983E2C07}" destId="{D216BF7B-1C9B-44D5-981E-6504CF22A5E5}" srcOrd="7" destOrd="0" presId="urn:microsoft.com/office/officeart/2008/layout/AscendingPictureAccentProcess"/>
    <dgm:cxn modelId="{E087166B-D332-49AD-B398-337E409354A2}" type="presParOf" srcId="{E5A828EE-6D85-4189-99B2-8924983E2C07}" destId="{F1C7852D-3108-46F6-8E5C-1CFCA3F524A0}" srcOrd="8" destOrd="0" presId="urn:microsoft.com/office/officeart/2008/layout/AscendingPictureAccentProcess"/>
    <dgm:cxn modelId="{3099C48A-3862-4AFC-9601-596BFD723AEF}" type="presParOf" srcId="{E5A828EE-6D85-4189-99B2-8924983E2C07}" destId="{8FF8D545-1FCC-4A14-A3A7-847F4618A34A}" srcOrd="9" destOrd="0" presId="urn:microsoft.com/office/officeart/2008/layout/AscendingPictureAccentProcess"/>
    <dgm:cxn modelId="{60821EC7-5F99-4089-B070-EB9C0640A484}" type="presParOf" srcId="{E5A828EE-6D85-4189-99B2-8924983E2C07}" destId="{55217C45-DDE3-4A35-9C7D-759FAD5EB7F8}" srcOrd="10" destOrd="0" presId="urn:microsoft.com/office/officeart/2008/layout/AscendingPictureAccentProcess"/>
    <dgm:cxn modelId="{C5A745AF-AF56-4EB4-8487-1D9431DD6BC9}" type="presParOf" srcId="{E5A828EE-6D85-4189-99B2-8924983E2C07}" destId="{774006B9-9453-4102-8D85-5EDA2B13F4B5}" srcOrd="11" destOrd="0" presId="urn:microsoft.com/office/officeart/2008/layout/AscendingPictureAccentProcess"/>
    <dgm:cxn modelId="{962B4FDD-4310-4D87-8CAE-B5A9D96210D9}" type="presParOf" srcId="{774006B9-9453-4102-8D85-5EDA2B13F4B5}" destId="{6265075C-BAA4-4553-BC55-9C86F05035B7}" srcOrd="0" destOrd="0" presId="urn:microsoft.com/office/officeart/2008/layout/AscendingPictureAccentProcess"/>
    <dgm:cxn modelId="{50E7AEAE-A098-451B-9ECE-183CD7C4250B}" type="presParOf" srcId="{E5A828EE-6D85-4189-99B2-8924983E2C07}" destId="{42E11EC6-FDE8-4C95-865F-0D5F861F90DF}" srcOrd="12" destOrd="0" presId="urn:microsoft.com/office/officeart/2008/layout/AscendingPictureAccentProcess"/>
    <dgm:cxn modelId="{D08B1779-EFB5-456D-8B1A-C5290E8613BF}" type="presParOf" srcId="{E5A828EE-6D85-4189-99B2-8924983E2C07}" destId="{858C94CA-C8B3-4132-ABB2-561D0319701C}" srcOrd="13" destOrd="0" presId="urn:microsoft.com/office/officeart/2008/layout/AscendingPictureAccentProcess"/>
    <dgm:cxn modelId="{01683369-F35F-4ED7-A5C5-0261DDE34194}" type="presParOf" srcId="{858C94CA-C8B3-4132-ABB2-561D0319701C}" destId="{27B2B0E6-9672-4B97-8615-24BB3A05FF8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3E553-4DF9-4F37-A374-F7FFBD8398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5FB53D-8403-49B5-881D-A6A5D9B146F5}">
      <dgm:prSet phldrT="[Текст]" custT="1"/>
      <dgm:spPr>
        <a:xfrm>
          <a:off x="2003462" y="1440125"/>
          <a:ext cx="1029265" cy="653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000" b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Конкурсы </a:t>
          </a:r>
          <a:endParaRPr lang="ru-RU" sz="1000" b="0" dirty="0" smtClean="0">
            <a:solidFill>
              <a:srgbClr val="4F81BD">
                <a:lumMod val="50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1000" b="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на </a:t>
          </a:r>
          <a:r>
            <a:rPr lang="ru-RU" sz="1000" b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предприятии</a:t>
          </a:r>
        </a:p>
      </dgm:t>
    </dgm:pt>
    <dgm:pt modelId="{0CE45CAE-0BA9-4DAD-82AF-0E627A5158F4}" type="parTrans" cxnId="{9923D1C0-60BD-4C3F-A559-8D48B1A1428D}">
      <dgm:prSet/>
      <dgm:spPr>
        <a:xfrm>
          <a:off x="2403732" y="1032135"/>
          <a:ext cx="1572489" cy="29934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8D999D-B68B-4279-AC2E-B071B7D75A6C}" type="sibTrans" cxnId="{9923D1C0-60BD-4C3F-A559-8D48B1A1428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D5A823-057B-4FE5-8D98-12CD6D26653E}">
      <dgm:prSet phldrT="[Текст]" custT="1"/>
      <dgm:spPr>
        <a:xfrm>
          <a:off x="116475" y="2393054"/>
          <a:ext cx="1029265" cy="653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0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"Лучший по профессии" </a:t>
          </a:r>
          <a:r>
            <a:rPr lang="ru-RU" sz="10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среди электромонтеров  (8 участников)</a:t>
          </a:r>
          <a:endParaRPr lang="ru-RU" sz="1000" dirty="0">
            <a:solidFill>
              <a:srgbClr val="4F81BD">
                <a:lumMod val="50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FC2823F-1D77-4CB7-AE99-731CEAD8D4FD}" type="parTrans" cxnId="{5A0BAF0A-0237-4136-87BD-5C3DBFA607AB}">
      <dgm:prSet/>
      <dgm:spPr>
        <a:xfrm>
          <a:off x="516745" y="1985064"/>
          <a:ext cx="1886987" cy="29934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0591C4-6954-43E4-B172-EF696E186CEA}" type="sibTrans" cxnId="{5A0BAF0A-0237-4136-87BD-5C3DBFA607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ACA3CB-635E-4DCB-827F-00E6B59A1065}">
      <dgm:prSet custT="1"/>
      <dgm:spPr>
        <a:xfrm>
          <a:off x="2632458" y="2393054"/>
          <a:ext cx="1029265" cy="653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0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"Лучший по профессии" среди </a:t>
          </a:r>
          <a:r>
            <a:rPr lang="ru-RU" sz="1000" dirty="0" err="1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электрогазосварщиков</a:t>
          </a:r>
          <a:r>
            <a:rPr lang="ru-RU" sz="10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 (11 участников)</a:t>
          </a:r>
          <a:endParaRPr lang="ru-RU" sz="1000" dirty="0">
            <a:solidFill>
              <a:srgbClr val="4F81BD">
                <a:lumMod val="50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E3D1463-A3C3-41C0-A742-073A115CB4E5}" type="parTrans" cxnId="{502C278E-B118-496D-80DD-26BF7D1A2427}">
      <dgm:prSet/>
      <dgm:spPr>
        <a:xfrm>
          <a:off x="2403732" y="1985064"/>
          <a:ext cx="628995" cy="29934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5E95D84-C888-4E5C-82F6-E5096FBEE1F4}" type="sibTrans" cxnId="{502C278E-B118-496D-80DD-26BF7D1A24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93CAF6-E259-4657-8B1E-41A0079BD19C}">
      <dgm:prSet phldrT="[Текст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000" b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Конкурсы </a:t>
          </a:r>
          <a:r>
            <a:rPr lang="ru-RU" sz="1000" b="0" dirty="0" err="1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профессио-нального</a:t>
          </a:r>
          <a:r>
            <a:rPr lang="ru-RU" sz="1000" b="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 мастерства</a:t>
          </a:r>
          <a:endParaRPr lang="ru-RU" sz="1000" b="0" dirty="0">
            <a:solidFill>
              <a:srgbClr val="4F81BD">
                <a:lumMod val="50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CE84D16-A0DB-430C-85A0-99A92B44A6E6}" type="sibTrans" cxnId="{DF1B661A-A778-49C2-8D8F-0B95C7B3CD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E850DF-C3B1-4170-827B-0D1BBE3A090B}" type="parTrans" cxnId="{DF1B661A-A778-49C2-8D8F-0B95C7B3CD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791D18A-9643-4FDE-9EAB-AAB631ECD048}">
      <dgm:prSet custT="1"/>
      <dgm:spPr>
        <a:xfrm>
          <a:off x="1374466" y="2393054"/>
          <a:ext cx="1029265" cy="653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0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Лучшая бригада  цеха </a:t>
          </a:r>
          <a:r>
            <a:rPr lang="ru-RU" sz="10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аварийно-восстановительных работ (84 участника)</a:t>
          </a:r>
          <a:endParaRPr lang="ru-RU" sz="1000" dirty="0">
            <a:solidFill>
              <a:srgbClr val="4F81BD">
                <a:lumMod val="50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C5B7814-E2DA-405A-9A58-046D3F6B336B}" type="parTrans" cxnId="{800DD1EB-3857-4130-AD86-90921917BA2F}">
      <dgm:prSet/>
      <dgm:spPr>
        <a:xfrm>
          <a:off x="1774736" y="1985064"/>
          <a:ext cx="628995" cy="29934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5607DD-F2EB-4193-BBAD-88D635E09D76}" type="sibTrans" cxnId="{800DD1EB-3857-4130-AD86-90921917BA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EA9333-1E91-4A45-84ED-94AACFAD8511}">
      <dgm:prSet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«Лучший по профессии» среди </a:t>
          </a:r>
        </a:p>
        <a:p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слесарей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КИПиА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(14 участников)</a:t>
          </a:r>
          <a:endParaRPr lang="ru-RU" sz="1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171222-9322-4403-9223-B60F7A56F8B1}" type="parTrans" cxnId="{90D78045-21F8-4FF2-B3B3-9BE63024256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41DCB3-95BD-4B26-A1B3-A20B71EADF8F}" type="sibTrans" cxnId="{90D78045-21F8-4FF2-B3B3-9BE63024256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ED5139-96E3-4398-966A-488415AD2CFF}" type="pres">
      <dgm:prSet presAssocID="{67C3E553-4DF9-4F37-A374-F7FFBD8398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842DBC-ED22-435B-BF86-86C1EF053F44}" type="pres">
      <dgm:prSet presAssocID="{6393CAF6-E259-4657-8B1E-41A0079BD19C}" presName="root1" presStyleCnt="0"/>
      <dgm:spPr/>
    </dgm:pt>
    <dgm:pt modelId="{ACCA22BA-1277-46B2-AA8B-39F991F933B9}" type="pres">
      <dgm:prSet presAssocID="{6393CAF6-E259-4657-8B1E-41A0079BD19C}" presName="LevelOneTextNode" presStyleLbl="node0" presStyleIdx="0" presStyleCnt="1" custScaleX="259670" custScaleY="865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A0D3F6-582F-4153-A643-F6664BA8C3C0}" type="pres">
      <dgm:prSet presAssocID="{6393CAF6-E259-4657-8B1E-41A0079BD19C}" presName="level2hierChild" presStyleCnt="0"/>
      <dgm:spPr/>
    </dgm:pt>
    <dgm:pt modelId="{03381EDE-D8DF-4C1B-AECE-B8F422BD7457}" type="pres">
      <dgm:prSet presAssocID="{0CE45CAE-0BA9-4DAD-82AF-0E627A5158F4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2B23D1F1-F451-4227-A7E8-889ECADE7206}" type="pres">
      <dgm:prSet presAssocID="{0CE45CAE-0BA9-4DAD-82AF-0E627A5158F4}" presName="connTx" presStyleLbl="parChTrans1D2" presStyleIdx="0" presStyleCnt="1"/>
      <dgm:spPr/>
      <dgm:t>
        <a:bodyPr/>
        <a:lstStyle/>
        <a:p>
          <a:endParaRPr lang="ru-RU"/>
        </a:p>
      </dgm:t>
    </dgm:pt>
    <dgm:pt modelId="{A719413D-E994-424F-B5F0-1C0B4D30FFF0}" type="pres">
      <dgm:prSet presAssocID="{295FB53D-8403-49B5-881D-A6A5D9B146F5}" presName="root2" presStyleCnt="0"/>
      <dgm:spPr/>
    </dgm:pt>
    <dgm:pt modelId="{CEE9D745-FF04-4E0C-8BBF-01E35463FD89}" type="pres">
      <dgm:prSet presAssocID="{295FB53D-8403-49B5-881D-A6A5D9B146F5}" presName="LevelTwoTextNode" presStyleLbl="node2" presStyleIdx="0" presStyleCnt="1" custScaleX="446357" custScaleY="602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941071-0E70-4F31-BFCA-76117C5BFAAF}" type="pres">
      <dgm:prSet presAssocID="{295FB53D-8403-49B5-881D-A6A5D9B146F5}" presName="level3hierChild" presStyleCnt="0"/>
      <dgm:spPr/>
    </dgm:pt>
    <dgm:pt modelId="{9E493CA2-1861-48AF-AFC7-F7A6D83B06A4}" type="pres">
      <dgm:prSet presAssocID="{8FC2823F-1D77-4CB7-AE99-731CEAD8D4FD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0C396E8C-1231-4543-BCA9-65BCFB13732F}" type="pres">
      <dgm:prSet presAssocID="{8FC2823F-1D77-4CB7-AE99-731CEAD8D4FD}" presName="connTx" presStyleLbl="parChTrans1D3" presStyleIdx="0" presStyleCnt="4"/>
      <dgm:spPr/>
      <dgm:t>
        <a:bodyPr/>
        <a:lstStyle/>
        <a:p>
          <a:endParaRPr lang="ru-RU"/>
        </a:p>
      </dgm:t>
    </dgm:pt>
    <dgm:pt modelId="{43424C90-24B5-4665-8FCB-BCEDC13E9B1A}" type="pres">
      <dgm:prSet presAssocID="{49D5A823-057B-4FE5-8D98-12CD6D26653E}" presName="root2" presStyleCnt="0"/>
      <dgm:spPr/>
    </dgm:pt>
    <dgm:pt modelId="{BB1966CD-9865-4FCB-882E-24F70B5DD847}" type="pres">
      <dgm:prSet presAssocID="{49D5A823-057B-4FE5-8D98-12CD6D26653E}" presName="LevelTwoTextNode" presStyleLbl="node3" presStyleIdx="0" presStyleCnt="4" custScaleX="1012467" custScaleY="280974" custLinFactY="-15559" custLinFactNeighborX="436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9D0B1-77AE-448A-944C-6DA0A91E94D4}" type="pres">
      <dgm:prSet presAssocID="{49D5A823-057B-4FE5-8D98-12CD6D26653E}" presName="level3hierChild" presStyleCnt="0"/>
      <dgm:spPr/>
    </dgm:pt>
    <dgm:pt modelId="{38ACB160-62DA-495E-B5E2-408AB502891A}" type="pres">
      <dgm:prSet presAssocID="{3C5B7814-E2DA-405A-9A58-046D3F6B336B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CC69F255-4BDA-4BB4-B925-D969345B49CA}" type="pres">
      <dgm:prSet presAssocID="{3C5B7814-E2DA-405A-9A58-046D3F6B336B}" presName="connTx" presStyleLbl="parChTrans1D3" presStyleIdx="1" presStyleCnt="4"/>
      <dgm:spPr/>
      <dgm:t>
        <a:bodyPr/>
        <a:lstStyle/>
        <a:p>
          <a:endParaRPr lang="ru-RU"/>
        </a:p>
      </dgm:t>
    </dgm:pt>
    <dgm:pt modelId="{55332780-01CC-49FC-A223-3F772DFC9EDF}" type="pres">
      <dgm:prSet presAssocID="{D791D18A-9643-4FDE-9EAB-AAB631ECD048}" presName="root2" presStyleCnt="0"/>
      <dgm:spPr/>
    </dgm:pt>
    <dgm:pt modelId="{7E7E1F9C-FDAD-4E8D-8614-47831471A5CE}" type="pres">
      <dgm:prSet presAssocID="{D791D18A-9643-4FDE-9EAB-AAB631ECD048}" presName="LevelTwoTextNode" presStyleLbl="node3" presStyleIdx="1" presStyleCnt="4" custScaleX="1008627" custScaleY="280728" custLinFactNeighborX="-5682" custLinFactNeighborY="-562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86727-D5D1-4A7F-94F2-6449E7AA64FF}" type="pres">
      <dgm:prSet presAssocID="{D791D18A-9643-4FDE-9EAB-AAB631ECD048}" presName="level3hierChild" presStyleCnt="0"/>
      <dgm:spPr/>
    </dgm:pt>
    <dgm:pt modelId="{D637A7F2-0B99-4717-9DEA-90E2F60EB9C0}" type="pres">
      <dgm:prSet presAssocID="{4E3D1463-A3C3-41C0-A742-073A115CB4E5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5C06A5EE-5820-41CD-9E0B-B5820E06BB16}" type="pres">
      <dgm:prSet presAssocID="{4E3D1463-A3C3-41C0-A742-073A115CB4E5}" presName="connTx" presStyleLbl="parChTrans1D3" presStyleIdx="2" presStyleCnt="4"/>
      <dgm:spPr/>
      <dgm:t>
        <a:bodyPr/>
        <a:lstStyle/>
        <a:p>
          <a:endParaRPr lang="ru-RU"/>
        </a:p>
      </dgm:t>
    </dgm:pt>
    <dgm:pt modelId="{D0EDFA38-15E1-4276-AD0B-979FD985510F}" type="pres">
      <dgm:prSet presAssocID="{A2ACA3CB-635E-4DCB-827F-00E6B59A1065}" presName="root2" presStyleCnt="0"/>
      <dgm:spPr/>
    </dgm:pt>
    <dgm:pt modelId="{FD8EB43D-E63C-4757-B833-9CDE18A79CC9}" type="pres">
      <dgm:prSet presAssocID="{A2ACA3CB-635E-4DCB-827F-00E6B59A1065}" presName="LevelTwoTextNode" presStyleLbl="node3" presStyleIdx="2" presStyleCnt="4" custScaleX="1006810" custScaleY="277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E9B05D-419A-429C-B912-67103773B682}" type="pres">
      <dgm:prSet presAssocID="{A2ACA3CB-635E-4DCB-827F-00E6B59A1065}" presName="level3hierChild" presStyleCnt="0"/>
      <dgm:spPr/>
    </dgm:pt>
    <dgm:pt modelId="{A94C7319-57AF-4514-82DF-FAB1C0AFF0D8}" type="pres">
      <dgm:prSet presAssocID="{3E171222-9322-4403-9223-B60F7A56F8B1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25DC346F-D49B-4E1C-B835-D704F5F19162}" type="pres">
      <dgm:prSet presAssocID="{3E171222-9322-4403-9223-B60F7A56F8B1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286F89F-9505-48DE-9F99-1B0A345D8702}" type="pres">
      <dgm:prSet presAssocID="{51EA9333-1E91-4A45-84ED-94AACFAD8511}" presName="root2" presStyleCnt="0"/>
      <dgm:spPr/>
    </dgm:pt>
    <dgm:pt modelId="{BF2905DF-1D8D-4FB3-B2B8-5CDD0BB553B4}" type="pres">
      <dgm:prSet presAssocID="{51EA9333-1E91-4A45-84ED-94AACFAD8511}" presName="LevelTwoTextNode" presStyleLbl="node3" presStyleIdx="3" presStyleCnt="4" custScaleX="997300" custScaleY="241723" custLinFactNeighborX="4736" custLinFactNeighborY="40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ECE885-4794-4573-8592-6AF0DBF84236}" type="pres">
      <dgm:prSet presAssocID="{51EA9333-1E91-4A45-84ED-94AACFAD8511}" presName="level3hierChild" presStyleCnt="0"/>
      <dgm:spPr/>
    </dgm:pt>
  </dgm:ptLst>
  <dgm:cxnLst>
    <dgm:cxn modelId="{800DD1EB-3857-4130-AD86-90921917BA2F}" srcId="{295FB53D-8403-49B5-881D-A6A5D9B146F5}" destId="{D791D18A-9643-4FDE-9EAB-AAB631ECD048}" srcOrd="1" destOrd="0" parTransId="{3C5B7814-E2DA-405A-9A58-046D3F6B336B}" sibTransId="{F45607DD-F2EB-4193-BBAD-88D635E09D76}"/>
    <dgm:cxn modelId="{811360C5-6772-4A9A-BAF3-EB42F89BF8A6}" type="presOf" srcId="{51EA9333-1E91-4A45-84ED-94AACFAD8511}" destId="{BF2905DF-1D8D-4FB3-B2B8-5CDD0BB553B4}" srcOrd="0" destOrd="0" presId="urn:microsoft.com/office/officeart/2005/8/layout/hierarchy2"/>
    <dgm:cxn modelId="{5A0BAF0A-0237-4136-87BD-5C3DBFA607AB}" srcId="{295FB53D-8403-49B5-881D-A6A5D9B146F5}" destId="{49D5A823-057B-4FE5-8D98-12CD6D26653E}" srcOrd="0" destOrd="0" parTransId="{8FC2823F-1D77-4CB7-AE99-731CEAD8D4FD}" sibTransId="{F70591C4-6954-43E4-B172-EF696E186CEA}"/>
    <dgm:cxn modelId="{7D9C0E8A-3842-45EA-B8E9-3E8089DD074E}" type="presOf" srcId="{6393CAF6-E259-4657-8B1E-41A0079BD19C}" destId="{ACCA22BA-1277-46B2-AA8B-39F991F933B9}" srcOrd="0" destOrd="0" presId="urn:microsoft.com/office/officeart/2005/8/layout/hierarchy2"/>
    <dgm:cxn modelId="{90D78045-21F8-4FF2-B3B3-9BE63024256D}" srcId="{295FB53D-8403-49B5-881D-A6A5D9B146F5}" destId="{51EA9333-1E91-4A45-84ED-94AACFAD8511}" srcOrd="3" destOrd="0" parTransId="{3E171222-9322-4403-9223-B60F7A56F8B1}" sibTransId="{EE41DCB3-95BD-4B26-A1B3-A20B71EADF8F}"/>
    <dgm:cxn modelId="{63570E5D-F313-48E8-B242-CADB061A6C30}" type="presOf" srcId="{3E171222-9322-4403-9223-B60F7A56F8B1}" destId="{A94C7319-57AF-4514-82DF-FAB1C0AFF0D8}" srcOrd="0" destOrd="0" presId="urn:microsoft.com/office/officeart/2005/8/layout/hierarchy2"/>
    <dgm:cxn modelId="{C41B5602-ACD0-4813-B9CE-44D64C53B085}" type="presOf" srcId="{0CE45CAE-0BA9-4DAD-82AF-0E627A5158F4}" destId="{2B23D1F1-F451-4227-A7E8-889ECADE7206}" srcOrd="1" destOrd="0" presId="urn:microsoft.com/office/officeart/2005/8/layout/hierarchy2"/>
    <dgm:cxn modelId="{DF1B661A-A778-49C2-8D8F-0B95C7B3CD3E}" srcId="{67C3E553-4DF9-4F37-A374-F7FFBD8398D7}" destId="{6393CAF6-E259-4657-8B1E-41A0079BD19C}" srcOrd="0" destOrd="0" parTransId="{D3E850DF-C3B1-4170-827B-0D1BBE3A090B}" sibTransId="{9CE84D16-A0DB-430C-85A0-99A92B44A6E6}"/>
    <dgm:cxn modelId="{889C408F-88DB-44B0-AC62-BE6A40958B97}" type="presOf" srcId="{4E3D1463-A3C3-41C0-A742-073A115CB4E5}" destId="{5C06A5EE-5820-41CD-9E0B-B5820E06BB16}" srcOrd="1" destOrd="0" presId="urn:microsoft.com/office/officeart/2005/8/layout/hierarchy2"/>
    <dgm:cxn modelId="{6035F021-66F2-43A7-8A97-C1E42BB239D9}" type="presOf" srcId="{295FB53D-8403-49B5-881D-A6A5D9B146F5}" destId="{CEE9D745-FF04-4E0C-8BBF-01E35463FD89}" srcOrd="0" destOrd="0" presId="urn:microsoft.com/office/officeart/2005/8/layout/hierarchy2"/>
    <dgm:cxn modelId="{FC6848BB-AA48-472E-A4B9-77423160EC01}" type="presOf" srcId="{49D5A823-057B-4FE5-8D98-12CD6D26653E}" destId="{BB1966CD-9865-4FCB-882E-24F70B5DD847}" srcOrd="0" destOrd="0" presId="urn:microsoft.com/office/officeart/2005/8/layout/hierarchy2"/>
    <dgm:cxn modelId="{2E462453-81A6-4FE2-B6F5-760BFC487767}" type="presOf" srcId="{4E3D1463-A3C3-41C0-A742-073A115CB4E5}" destId="{D637A7F2-0B99-4717-9DEA-90E2F60EB9C0}" srcOrd="0" destOrd="0" presId="urn:microsoft.com/office/officeart/2005/8/layout/hierarchy2"/>
    <dgm:cxn modelId="{117C6011-CC9A-411B-B955-2D41B2AD7C41}" type="presOf" srcId="{A2ACA3CB-635E-4DCB-827F-00E6B59A1065}" destId="{FD8EB43D-E63C-4757-B833-9CDE18A79CC9}" srcOrd="0" destOrd="0" presId="urn:microsoft.com/office/officeart/2005/8/layout/hierarchy2"/>
    <dgm:cxn modelId="{663F38BD-68EE-4015-A729-A474C7558D3D}" type="presOf" srcId="{D791D18A-9643-4FDE-9EAB-AAB631ECD048}" destId="{7E7E1F9C-FDAD-4E8D-8614-47831471A5CE}" srcOrd="0" destOrd="0" presId="urn:microsoft.com/office/officeart/2005/8/layout/hierarchy2"/>
    <dgm:cxn modelId="{BB410ADA-4C8C-4B15-9E15-CBA0957B0C93}" type="presOf" srcId="{3C5B7814-E2DA-405A-9A58-046D3F6B336B}" destId="{38ACB160-62DA-495E-B5E2-408AB502891A}" srcOrd="0" destOrd="0" presId="urn:microsoft.com/office/officeart/2005/8/layout/hierarchy2"/>
    <dgm:cxn modelId="{D84D8F5F-592D-43D4-8E72-F7C713E89576}" type="presOf" srcId="{3E171222-9322-4403-9223-B60F7A56F8B1}" destId="{25DC346F-D49B-4E1C-B835-D704F5F19162}" srcOrd="1" destOrd="0" presId="urn:microsoft.com/office/officeart/2005/8/layout/hierarchy2"/>
    <dgm:cxn modelId="{9B738C63-9288-4373-A10C-12ABF1B13975}" type="presOf" srcId="{3C5B7814-E2DA-405A-9A58-046D3F6B336B}" destId="{CC69F255-4BDA-4BB4-B925-D969345B49CA}" srcOrd="1" destOrd="0" presId="urn:microsoft.com/office/officeart/2005/8/layout/hierarchy2"/>
    <dgm:cxn modelId="{41110230-38D0-420D-BE67-CFE8AF79AACC}" type="presOf" srcId="{8FC2823F-1D77-4CB7-AE99-731CEAD8D4FD}" destId="{9E493CA2-1861-48AF-AFC7-F7A6D83B06A4}" srcOrd="0" destOrd="0" presId="urn:microsoft.com/office/officeart/2005/8/layout/hierarchy2"/>
    <dgm:cxn modelId="{3E9144C4-4F5A-434D-B0F5-9825351CED36}" type="presOf" srcId="{67C3E553-4DF9-4F37-A374-F7FFBD8398D7}" destId="{4DED5139-96E3-4398-966A-488415AD2CFF}" srcOrd="0" destOrd="0" presId="urn:microsoft.com/office/officeart/2005/8/layout/hierarchy2"/>
    <dgm:cxn modelId="{9923D1C0-60BD-4C3F-A559-8D48B1A1428D}" srcId="{6393CAF6-E259-4657-8B1E-41A0079BD19C}" destId="{295FB53D-8403-49B5-881D-A6A5D9B146F5}" srcOrd="0" destOrd="0" parTransId="{0CE45CAE-0BA9-4DAD-82AF-0E627A5158F4}" sibTransId="{D98D999D-B68B-4279-AC2E-B071B7D75A6C}"/>
    <dgm:cxn modelId="{AC2CCFD8-FB17-42D8-954B-812891FA8067}" type="presOf" srcId="{0CE45CAE-0BA9-4DAD-82AF-0E627A5158F4}" destId="{03381EDE-D8DF-4C1B-AECE-B8F422BD7457}" srcOrd="0" destOrd="0" presId="urn:microsoft.com/office/officeart/2005/8/layout/hierarchy2"/>
    <dgm:cxn modelId="{502C278E-B118-496D-80DD-26BF7D1A2427}" srcId="{295FB53D-8403-49B5-881D-A6A5D9B146F5}" destId="{A2ACA3CB-635E-4DCB-827F-00E6B59A1065}" srcOrd="2" destOrd="0" parTransId="{4E3D1463-A3C3-41C0-A742-073A115CB4E5}" sibTransId="{55E95D84-C888-4E5C-82F6-E5096FBEE1F4}"/>
    <dgm:cxn modelId="{414D0BCB-E104-4276-94AB-D1B1ED56ADAB}" type="presOf" srcId="{8FC2823F-1D77-4CB7-AE99-731CEAD8D4FD}" destId="{0C396E8C-1231-4543-BCA9-65BCFB13732F}" srcOrd="1" destOrd="0" presId="urn:microsoft.com/office/officeart/2005/8/layout/hierarchy2"/>
    <dgm:cxn modelId="{1E045A98-325C-47C2-B6BB-F6F87ABC1E7A}" type="presParOf" srcId="{4DED5139-96E3-4398-966A-488415AD2CFF}" destId="{EC842DBC-ED22-435B-BF86-86C1EF053F44}" srcOrd="0" destOrd="0" presId="urn:microsoft.com/office/officeart/2005/8/layout/hierarchy2"/>
    <dgm:cxn modelId="{98BEFC63-7CE4-4C64-8435-D196A16D6CF2}" type="presParOf" srcId="{EC842DBC-ED22-435B-BF86-86C1EF053F44}" destId="{ACCA22BA-1277-46B2-AA8B-39F991F933B9}" srcOrd="0" destOrd="0" presId="urn:microsoft.com/office/officeart/2005/8/layout/hierarchy2"/>
    <dgm:cxn modelId="{19E62097-D7E8-487F-B75D-FFC0B077CFFD}" type="presParOf" srcId="{EC842DBC-ED22-435B-BF86-86C1EF053F44}" destId="{8CA0D3F6-582F-4153-A643-F6664BA8C3C0}" srcOrd="1" destOrd="0" presId="urn:microsoft.com/office/officeart/2005/8/layout/hierarchy2"/>
    <dgm:cxn modelId="{B0EE888A-9847-4529-BC5D-47ACE31082C5}" type="presParOf" srcId="{8CA0D3F6-582F-4153-A643-F6664BA8C3C0}" destId="{03381EDE-D8DF-4C1B-AECE-B8F422BD7457}" srcOrd="0" destOrd="0" presId="urn:microsoft.com/office/officeart/2005/8/layout/hierarchy2"/>
    <dgm:cxn modelId="{4897A2F3-264C-4071-BB5E-BF89DD7F949D}" type="presParOf" srcId="{03381EDE-D8DF-4C1B-AECE-B8F422BD7457}" destId="{2B23D1F1-F451-4227-A7E8-889ECADE7206}" srcOrd="0" destOrd="0" presId="urn:microsoft.com/office/officeart/2005/8/layout/hierarchy2"/>
    <dgm:cxn modelId="{5D775123-51FF-455F-9D69-0D357CDF8DAD}" type="presParOf" srcId="{8CA0D3F6-582F-4153-A643-F6664BA8C3C0}" destId="{A719413D-E994-424F-B5F0-1C0B4D30FFF0}" srcOrd="1" destOrd="0" presId="urn:microsoft.com/office/officeart/2005/8/layout/hierarchy2"/>
    <dgm:cxn modelId="{992DD277-E4F2-4D55-BF3E-CA7E64BAF716}" type="presParOf" srcId="{A719413D-E994-424F-B5F0-1C0B4D30FFF0}" destId="{CEE9D745-FF04-4E0C-8BBF-01E35463FD89}" srcOrd="0" destOrd="0" presId="urn:microsoft.com/office/officeart/2005/8/layout/hierarchy2"/>
    <dgm:cxn modelId="{648C6E53-17ED-4FCF-92E6-B629D6801822}" type="presParOf" srcId="{A719413D-E994-424F-B5F0-1C0B4D30FFF0}" destId="{D9941071-0E70-4F31-BFCA-76117C5BFAAF}" srcOrd="1" destOrd="0" presId="urn:microsoft.com/office/officeart/2005/8/layout/hierarchy2"/>
    <dgm:cxn modelId="{52D811B5-D512-4687-ADE8-8AB9096181A8}" type="presParOf" srcId="{D9941071-0E70-4F31-BFCA-76117C5BFAAF}" destId="{9E493CA2-1861-48AF-AFC7-F7A6D83B06A4}" srcOrd="0" destOrd="0" presId="urn:microsoft.com/office/officeart/2005/8/layout/hierarchy2"/>
    <dgm:cxn modelId="{C8193897-ADEB-41B6-A478-4C241A66033A}" type="presParOf" srcId="{9E493CA2-1861-48AF-AFC7-F7A6D83B06A4}" destId="{0C396E8C-1231-4543-BCA9-65BCFB13732F}" srcOrd="0" destOrd="0" presId="urn:microsoft.com/office/officeart/2005/8/layout/hierarchy2"/>
    <dgm:cxn modelId="{86992F26-EED9-4A55-AB25-535EE104B694}" type="presParOf" srcId="{D9941071-0E70-4F31-BFCA-76117C5BFAAF}" destId="{43424C90-24B5-4665-8FCB-BCEDC13E9B1A}" srcOrd="1" destOrd="0" presId="urn:microsoft.com/office/officeart/2005/8/layout/hierarchy2"/>
    <dgm:cxn modelId="{05993823-19B7-49C8-98D8-450C9AC24FCB}" type="presParOf" srcId="{43424C90-24B5-4665-8FCB-BCEDC13E9B1A}" destId="{BB1966CD-9865-4FCB-882E-24F70B5DD847}" srcOrd="0" destOrd="0" presId="urn:microsoft.com/office/officeart/2005/8/layout/hierarchy2"/>
    <dgm:cxn modelId="{4F9A5A61-B9BD-45ED-A2C3-4626D709C678}" type="presParOf" srcId="{43424C90-24B5-4665-8FCB-BCEDC13E9B1A}" destId="{A099D0B1-77AE-448A-944C-6DA0A91E94D4}" srcOrd="1" destOrd="0" presId="urn:microsoft.com/office/officeart/2005/8/layout/hierarchy2"/>
    <dgm:cxn modelId="{3E52F385-8C0F-48BE-8823-C9943097ED65}" type="presParOf" srcId="{D9941071-0E70-4F31-BFCA-76117C5BFAAF}" destId="{38ACB160-62DA-495E-B5E2-408AB502891A}" srcOrd="2" destOrd="0" presId="urn:microsoft.com/office/officeart/2005/8/layout/hierarchy2"/>
    <dgm:cxn modelId="{5E50D739-1CA4-464F-94D8-D9C48D80C10F}" type="presParOf" srcId="{38ACB160-62DA-495E-B5E2-408AB502891A}" destId="{CC69F255-4BDA-4BB4-B925-D969345B49CA}" srcOrd="0" destOrd="0" presId="urn:microsoft.com/office/officeart/2005/8/layout/hierarchy2"/>
    <dgm:cxn modelId="{8AF10D05-4D81-46AC-A289-9ACEF95391A8}" type="presParOf" srcId="{D9941071-0E70-4F31-BFCA-76117C5BFAAF}" destId="{55332780-01CC-49FC-A223-3F772DFC9EDF}" srcOrd="3" destOrd="0" presId="urn:microsoft.com/office/officeart/2005/8/layout/hierarchy2"/>
    <dgm:cxn modelId="{B649FD34-AADC-4407-9EBF-C83032557869}" type="presParOf" srcId="{55332780-01CC-49FC-A223-3F772DFC9EDF}" destId="{7E7E1F9C-FDAD-4E8D-8614-47831471A5CE}" srcOrd="0" destOrd="0" presId="urn:microsoft.com/office/officeart/2005/8/layout/hierarchy2"/>
    <dgm:cxn modelId="{21B65299-1448-46D9-B494-71F385320DD8}" type="presParOf" srcId="{55332780-01CC-49FC-A223-3F772DFC9EDF}" destId="{E0786727-D5D1-4A7F-94F2-6449E7AA64FF}" srcOrd="1" destOrd="0" presId="urn:microsoft.com/office/officeart/2005/8/layout/hierarchy2"/>
    <dgm:cxn modelId="{283BF134-3683-47B6-9FAB-F7988BC3E9CC}" type="presParOf" srcId="{D9941071-0E70-4F31-BFCA-76117C5BFAAF}" destId="{D637A7F2-0B99-4717-9DEA-90E2F60EB9C0}" srcOrd="4" destOrd="0" presId="urn:microsoft.com/office/officeart/2005/8/layout/hierarchy2"/>
    <dgm:cxn modelId="{88A12F94-BBD6-43CE-9972-37A40E3D1AAD}" type="presParOf" srcId="{D637A7F2-0B99-4717-9DEA-90E2F60EB9C0}" destId="{5C06A5EE-5820-41CD-9E0B-B5820E06BB16}" srcOrd="0" destOrd="0" presId="urn:microsoft.com/office/officeart/2005/8/layout/hierarchy2"/>
    <dgm:cxn modelId="{A0518961-9D05-439B-B7EA-B99D52828B24}" type="presParOf" srcId="{D9941071-0E70-4F31-BFCA-76117C5BFAAF}" destId="{D0EDFA38-15E1-4276-AD0B-979FD985510F}" srcOrd="5" destOrd="0" presId="urn:microsoft.com/office/officeart/2005/8/layout/hierarchy2"/>
    <dgm:cxn modelId="{788D76FB-B34C-46C5-9701-F7A7CBCE6FF7}" type="presParOf" srcId="{D0EDFA38-15E1-4276-AD0B-979FD985510F}" destId="{FD8EB43D-E63C-4757-B833-9CDE18A79CC9}" srcOrd="0" destOrd="0" presId="urn:microsoft.com/office/officeart/2005/8/layout/hierarchy2"/>
    <dgm:cxn modelId="{587791ED-5083-4B96-8405-9B75FB30E780}" type="presParOf" srcId="{D0EDFA38-15E1-4276-AD0B-979FD985510F}" destId="{30E9B05D-419A-429C-B912-67103773B682}" srcOrd="1" destOrd="0" presId="urn:microsoft.com/office/officeart/2005/8/layout/hierarchy2"/>
    <dgm:cxn modelId="{8DD49B66-4C82-4986-88A5-62EF7558F7D3}" type="presParOf" srcId="{D9941071-0E70-4F31-BFCA-76117C5BFAAF}" destId="{A94C7319-57AF-4514-82DF-FAB1C0AFF0D8}" srcOrd="6" destOrd="0" presId="urn:microsoft.com/office/officeart/2005/8/layout/hierarchy2"/>
    <dgm:cxn modelId="{0FB7A5EE-40D3-4164-9AD7-53F8619DABB3}" type="presParOf" srcId="{A94C7319-57AF-4514-82DF-FAB1C0AFF0D8}" destId="{25DC346F-D49B-4E1C-B835-D704F5F19162}" srcOrd="0" destOrd="0" presId="urn:microsoft.com/office/officeart/2005/8/layout/hierarchy2"/>
    <dgm:cxn modelId="{2F3864CC-BCB7-4242-8682-50A03E2EA816}" type="presParOf" srcId="{D9941071-0E70-4F31-BFCA-76117C5BFAAF}" destId="{0286F89F-9505-48DE-9F99-1B0A345D8702}" srcOrd="7" destOrd="0" presId="urn:microsoft.com/office/officeart/2005/8/layout/hierarchy2"/>
    <dgm:cxn modelId="{416847A9-47FD-40E1-BDFC-F5A43025C156}" type="presParOf" srcId="{0286F89F-9505-48DE-9F99-1B0A345D8702}" destId="{BF2905DF-1D8D-4FB3-B2B8-5CDD0BB553B4}" srcOrd="0" destOrd="0" presId="urn:microsoft.com/office/officeart/2005/8/layout/hierarchy2"/>
    <dgm:cxn modelId="{A8ECA91E-5A7F-4CE1-8FBF-DC0A70135282}" type="presParOf" srcId="{0286F89F-9505-48DE-9F99-1B0A345D8702}" destId="{1DECE885-4794-4573-8592-6AF0DBF842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DEF00-D571-40BE-8297-EA6D3884E0A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E79DCC-CB5C-406E-9953-40A230990D68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Всего повышены в профессии/ должности </a:t>
          </a:r>
        </a:p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810 человек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8F93ABF-F460-4C82-BB59-83DC677353B3}" type="parTrans" cxnId="{6AC38EAA-0FAB-42B4-AB0B-5615BD8E519F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34C4DE-21F1-4437-9097-2C7EB03DB6B5}" type="sibTrans" cxnId="{6AC38EAA-0FAB-42B4-AB0B-5615BD8E519F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66448E-622A-4F5C-8DAA-3419E7C911D6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Перевод специалистов в руководители </a:t>
          </a:r>
        </a:p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60 человек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0D082CA-6A64-4714-A071-521C91053B4E}" type="parTrans" cxnId="{7EA24844-B883-484D-84B3-D2F3CF40F9D4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455EE21-3F23-4373-8F37-58693406CD0F}" type="sibTrans" cxnId="{7EA24844-B883-484D-84B3-D2F3CF40F9D4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1CD8DC-1752-4CF1-9555-86455A69EEB5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категории специалистам </a:t>
          </a:r>
        </a:p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74 человека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501A369-7864-4E4F-AF11-6218E19E59E2}" type="parTrans" cxnId="{5631935F-3D05-4209-A40B-BF02EB998FE8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2D599F-2C87-46A5-AEA3-28A10DDB5928}" type="sibTrans" cxnId="{5631935F-3D05-4209-A40B-BF02EB998FE8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EB15FC-C798-41B8-8929-AA58E4B91DA1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разряда рабочим </a:t>
          </a:r>
        </a:p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613 человек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CB8B5B5-0353-46B7-97ED-EADEFE521270}" type="parTrans" cxnId="{AA70F903-C131-46C8-AD3B-AF848AC8E3E9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B3322DB-613D-4E9C-8FEF-B0763B25AD05}" type="sibTrans" cxnId="{AA70F903-C131-46C8-AD3B-AF848AC8E3E9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421C0F-61F7-4CF6-964C-52AA88D852C3}">
      <dgm:prSet custT="1"/>
      <dgm:spPr/>
      <dgm:t>
        <a:bodyPr/>
        <a:lstStyle/>
        <a:p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Переведено рабочих в мастера </a:t>
          </a:r>
        </a:p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63 человека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C5BE9E-0BF7-49E6-91BA-810341787302}" type="parTrans" cxnId="{AF646E92-5A70-4F29-9A95-67C0608D950C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029E189-7C65-46D7-8E33-729A73409E33}" type="sibTrans" cxnId="{AF646E92-5A70-4F29-9A95-67C0608D950C}">
      <dgm:prSet/>
      <dgm:spPr/>
      <dgm:t>
        <a:bodyPr/>
        <a:lstStyle/>
        <a:p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C10F9F-DB74-4F50-BCAF-3AB92E79D64E}" type="pres">
      <dgm:prSet presAssocID="{10EDEF00-D571-40BE-8297-EA6D3884E0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AB0034-DFA5-4B20-A2DD-605F277F94B7}" type="pres">
      <dgm:prSet presAssocID="{D4E79DCC-CB5C-406E-9953-40A230990D68}" presName="hierRoot1" presStyleCnt="0">
        <dgm:presLayoutVars>
          <dgm:hierBranch val="init"/>
        </dgm:presLayoutVars>
      </dgm:prSet>
      <dgm:spPr/>
    </dgm:pt>
    <dgm:pt modelId="{F26FCC4E-3538-4557-838E-35EC40605E41}" type="pres">
      <dgm:prSet presAssocID="{D4E79DCC-CB5C-406E-9953-40A230990D68}" presName="rootComposite1" presStyleCnt="0"/>
      <dgm:spPr/>
    </dgm:pt>
    <dgm:pt modelId="{74C5421C-DAF0-4533-8B50-E0BF3D43B570}" type="pres">
      <dgm:prSet presAssocID="{D4E79DCC-CB5C-406E-9953-40A230990D68}" presName="rootText1" presStyleLbl="node0" presStyleIdx="0" presStyleCnt="1" custScaleY="435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B50546-E595-406E-8B90-BC4345040B73}" type="pres">
      <dgm:prSet presAssocID="{D4E79DCC-CB5C-406E-9953-40A230990D6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5DF40B-3136-4CDB-A372-29DA2D466D16}" type="pres">
      <dgm:prSet presAssocID="{D4E79DCC-CB5C-406E-9953-40A230990D68}" presName="hierChild2" presStyleCnt="0"/>
      <dgm:spPr/>
    </dgm:pt>
    <dgm:pt modelId="{F468202E-2631-443F-98F5-80CBBFAFF756}" type="pres">
      <dgm:prSet presAssocID="{50D082CA-6A64-4714-A071-521C91053B4E}" presName="Name64" presStyleLbl="parChTrans1D2" presStyleIdx="0" presStyleCnt="4"/>
      <dgm:spPr/>
      <dgm:t>
        <a:bodyPr/>
        <a:lstStyle/>
        <a:p>
          <a:endParaRPr lang="ru-RU"/>
        </a:p>
      </dgm:t>
    </dgm:pt>
    <dgm:pt modelId="{A78774E5-1B54-48DC-ACCB-91D9AD09F863}" type="pres">
      <dgm:prSet presAssocID="{C666448E-622A-4F5C-8DAA-3419E7C911D6}" presName="hierRoot2" presStyleCnt="0">
        <dgm:presLayoutVars>
          <dgm:hierBranch val="init"/>
        </dgm:presLayoutVars>
      </dgm:prSet>
      <dgm:spPr/>
    </dgm:pt>
    <dgm:pt modelId="{7BF87EBB-1CAF-46C3-B80A-03956B7BB14D}" type="pres">
      <dgm:prSet presAssocID="{C666448E-622A-4F5C-8DAA-3419E7C911D6}" presName="rootComposite" presStyleCnt="0"/>
      <dgm:spPr/>
    </dgm:pt>
    <dgm:pt modelId="{B753CDF6-ABA0-4C91-BD07-2784B935A402}" type="pres">
      <dgm:prSet presAssocID="{C666448E-622A-4F5C-8DAA-3419E7C911D6}" presName="rootText" presStyleLbl="node2" presStyleIdx="0" presStyleCnt="4" custScaleY="162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EF60A0-DBAA-48A5-BCC0-63B1A11CCFE9}" type="pres">
      <dgm:prSet presAssocID="{C666448E-622A-4F5C-8DAA-3419E7C911D6}" presName="rootConnector" presStyleLbl="node2" presStyleIdx="0" presStyleCnt="4"/>
      <dgm:spPr/>
      <dgm:t>
        <a:bodyPr/>
        <a:lstStyle/>
        <a:p>
          <a:endParaRPr lang="ru-RU"/>
        </a:p>
      </dgm:t>
    </dgm:pt>
    <dgm:pt modelId="{1F46FF5F-E1F3-48F3-A17C-357047A85DAD}" type="pres">
      <dgm:prSet presAssocID="{C666448E-622A-4F5C-8DAA-3419E7C911D6}" presName="hierChild4" presStyleCnt="0"/>
      <dgm:spPr/>
    </dgm:pt>
    <dgm:pt modelId="{A865E432-6B01-4F4A-B5EE-670FC9C693C0}" type="pres">
      <dgm:prSet presAssocID="{C666448E-622A-4F5C-8DAA-3419E7C911D6}" presName="hierChild5" presStyleCnt="0"/>
      <dgm:spPr/>
    </dgm:pt>
    <dgm:pt modelId="{638043EF-9F93-44C4-A059-C3AFF9F56ECF}" type="pres">
      <dgm:prSet presAssocID="{C501A369-7864-4E4F-AF11-6218E19E59E2}" presName="Name64" presStyleLbl="parChTrans1D2" presStyleIdx="1" presStyleCnt="4"/>
      <dgm:spPr/>
      <dgm:t>
        <a:bodyPr/>
        <a:lstStyle/>
        <a:p>
          <a:endParaRPr lang="ru-RU"/>
        </a:p>
      </dgm:t>
    </dgm:pt>
    <dgm:pt modelId="{E19B2794-8B41-4D6C-BCDF-E745C115A08E}" type="pres">
      <dgm:prSet presAssocID="{0C1CD8DC-1752-4CF1-9555-86455A69EEB5}" presName="hierRoot2" presStyleCnt="0">
        <dgm:presLayoutVars>
          <dgm:hierBranch val="init"/>
        </dgm:presLayoutVars>
      </dgm:prSet>
      <dgm:spPr/>
    </dgm:pt>
    <dgm:pt modelId="{C75A0E56-808C-4D18-A787-21C46EBD2B05}" type="pres">
      <dgm:prSet presAssocID="{0C1CD8DC-1752-4CF1-9555-86455A69EEB5}" presName="rootComposite" presStyleCnt="0"/>
      <dgm:spPr/>
    </dgm:pt>
    <dgm:pt modelId="{65D7EEF2-239A-4232-AB88-DFE3F5EE52CE}" type="pres">
      <dgm:prSet presAssocID="{0C1CD8DC-1752-4CF1-9555-86455A69EEB5}" presName="rootText" presStyleLbl="node2" presStyleIdx="1" presStyleCnt="4" custScaleY="155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08F990-2081-4306-913E-6BE52F31388E}" type="pres">
      <dgm:prSet presAssocID="{0C1CD8DC-1752-4CF1-9555-86455A69EEB5}" presName="rootConnector" presStyleLbl="node2" presStyleIdx="1" presStyleCnt="4"/>
      <dgm:spPr/>
      <dgm:t>
        <a:bodyPr/>
        <a:lstStyle/>
        <a:p>
          <a:endParaRPr lang="ru-RU"/>
        </a:p>
      </dgm:t>
    </dgm:pt>
    <dgm:pt modelId="{24B9B8C4-AFB3-4BE4-AD00-E0FBCC82D880}" type="pres">
      <dgm:prSet presAssocID="{0C1CD8DC-1752-4CF1-9555-86455A69EEB5}" presName="hierChild4" presStyleCnt="0"/>
      <dgm:spPr/>
    </dgm:pt>
    <dgm:pt modelId="{DCD91423-290F-4DD0-8316-08D5E2976619}" type="pres">
      <dgm:prSet presAssocID="{0C1CD8DC-1752-4CF1-9555-86455A69EEB5}" presName="hierChild5" presStyleCnt="0"/>
      <dgm:spPr/>
    </dgm:pt>
    <dgm:pt modelId="{D4089BC6-43C2-49CF-9E4D-89A6BCD8D09F}" type="pres">
      <dgm:prSet presAssocID="{6CB8B5B5-0353-46B7-97ED-EADEFE521270}" presName="Name64" presStyleLbl="parChTrans1D2" presStyleIdx="2" presStyleCnt="4"/>
      <dgm:spPr/>
      <dgm:t>
        <a:bodyPr/>
        <a:lstStyle/>
        <a:p>
          <a:endParaRPr lang="ru-RU"/>
        </a:p>
      </dgm:t>
    </dgm:pt>
    <dgm:pt modelId="{A33E2511-081C-41B8-9AF4-EEC8D4C5480A}" type="pres">
      <dgm:prSet presAssocID="{C3EB15FC-C798-41B8-8929-AA58E4B91DA1}" presName="hierRoot2" presStyleCnt="0">
        <dgm:presLayoutVars>
          <dgm:hierBranch val="init"/>
        </dgm:presLayoutVars>
      </dgm:prSet>
      <dgm:spPr/>
    </dgm:pt>
    <dgm:pt modelId="{EC9D2A24-3DE5-4D82-917C-BC5C6F7C7AE4}" type="pres">
      <dgm:prSet presAssocID="{C3EB15FC-C798-41B8-8929-AA58E4B91DA1}" presName="rootComposite" presStyleCnt="0"/>
      <dgm:spPr/>
    </dgm:pt>
    <dgm:pt modelId="{67835E57-B98E-49B5-8B21-BF8C4DC667DD}" type="pres">
      <dgm:prSet presAssocID="{C3EB15FC-C798-41B8-8929-AA58E4B91DA1}" presName="rootText" presStyleLbl="node2" presStyleIdx="2" presStyleCnt="4" custScaleY="141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F68D96-D023-4D8B-9C55-190B2C4DAC25}" type="pres">
      <dgm:prSet presAssocID="{C3EB15FC-C798-41B8-8929-AA58E4B91DA1}" presName="rootConnector" presStyleLbl="node2" presStyleIdx="2" presStyleCnt="4"/>
      <dgm:spPr/>
      <dgm:t>
        <a:bodyPr/>
        <a:lstStyle/>
        <a:p>
          <a:endParaRPr lang="ru-RU"/>
        </a:p>
      </dgm:t>
    </dgm:pt>
    <dgm:pt modelId="{A92209BC-1D7D-40BD-9F71-016070FBD8FE}" type="pres">
      <dgm:prSet presAssocID="{C3EB15FC-C798-41B8-8929-AA58E4B91DA1}" presName="hierChild4" presStyleCnt="0"/>
      <dgm:spPr/>
    </dgm:pt>
    <dgm:pt modelId="{6EF06F33-BD6D-4539-AAF3-5821D4F01D67}" type="pres">
      <dgm:prSet presAssocID="{C3EB15FC-C798-41B8-8929-AA58E4B91DA1}" presName="hierChild5" presStyleCnt="0"/>
      <dgm:spPr/>
    </dgm:pt>
    <dgm:pt modelId="{D4CF44D2-8660-4276-9EF1-1EB740F250A9}" type="pres">
      <dgm:prSet presAssocID="{59C5BE9E-0BF7-49E6-91BA-810341787302}" presName="Name64" presStyleLbl="parChTrans1D2" presStyleIdx="3" presStyleCnt="4"/>
      <dgm:spPr/>
      <dgm:t>
        <a:bodyPr/>
        <a:lstStyle/>
        <a:p>
          <a:endParaRPr lang="ru-RU"/>
        </a:p>
      </dgm:t>
    </dgm:pt>
    <dgm:pt modelId="{43EDF32D-9240-4CB6-9674-86B6E10732D0}" type="pres">
      <dgm:prSet presAssocID="{E3421C0F-61F7-4CF6-964C-52AA88D852C3}" presName="hierRoot2" presStyleCnt="0">
        <dgm:presLayoutVars>
          <dgm:hierBranch val="init"/>
        </dgm:presLayoutVars>
      </dgm:prSet>
      <dgm:spPr/>
    </dgm:pt>
    <dgm:pt modelId="{D916FE91-F211-4AEE-BB33-5CEE7D9E9165}" type="pres">
      <dgm:prSet presAssocID="{E3421C0F-61F7-4CF6-964C-52AA88D852C3}" presName="rootComposite" presStyleCnt="0"/>
      <dgm:spPr/>
    </dgm:pt>
    <dgm:pt modelId="{C131AB62-4C6B-4FDD-BD95-8E40004ACBE6}" type="pres">
      <dgm:prSet presAssocID="{E3421C0F-61F7-4CF6-964C-52AA88D852C3}" presName="rootText" presStyleLbl="node2" presStyleIdx="3" presStyleCnt="4" custScaleY="138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E7E8B-80E0-4AD6-9CBB-98FCFB6A80C8}" type="pres">
      <dgm:prSet presAssocID="{E3421C0F-61F7-4CF6-964C-52AA88D852C3}" presName="rootConnector" presStyleLbl="node2" presStyleIdx="3" presStyleCnt="4"/>
      <dgm:spPr/>
      <dgm:t>
        <a:bodyPr/>
        <a:lstStyle/>
        <a:p>
          <a:endParaRPr lang="ru-RU"/>
        </a:p>
      </dgm:t>
    </dgm:pt>
    <dgm:pt modelId="{EC564ACF-CB45-4A65-A3D4-5D97489B2A89}" type="pres">
      <dgm:prSet presAssocID="{E3421C0F-61F7-4CF6-964C-52AA88D852C3}" presName="hierChild4" presStyleCnt="0"/>
      <dgm:spPr/>
    </dgm:pt>
    <dgm:pt modelId="{43D06D6F-C7E3-492A-9043-FC970D799150}" type="pres">
      <dgm:prSet presAssocID="{E3421C0F-61F7-4CF6-964C-52AA88D852C3}" presName="hierChild5" presStyleCnt="0"/>
      <dgm:spPr/>
    </dgm:pt>
    <dgm:pt modelId="{B2B7E3AE-6F2E-4E78-8489-567D9D8C3FED}" type="pres">
      <dgm:prSet presAssocID="{D4E79DCC-CB5C-406E-9953-40A230990D68}" presName="hierChild3" presStyleCnt="0"/>
      <dgm:spPr/>
    </dgm:pt>
  </dgm:ptLst>
  <dgm:cxnLst>
    <dgm:cxn modelId="{633E86EE-A77D-4132-8C9C-8F5F0EDD9764}" type="presOf" srcId="{C666448E-622A-4F5C-8DAA-3419E7C911D6}" destId="{7BEF60A0-DBAA-48A5-BCC0-63B1A11CCFE9}" srcOrd="1" destOrd="0" presId="urn:microsoft.com/office/officeart/2009/3/layout/HorizontalOrganizationChart"/>
    <dgm:cxn modelId="{3C0365C0-991B-4995-A2EC-8E2D027666AF}" type="presOf" srcId="{10EDEF00-D571-40BE-8297-EA6D3884E0AC}" destId="{20C10F9F-DB74-4F50-BCAF-3AB92E79D64E}" srcOrd="0" destOrd="0" presId="urn:microsoft.com/office/officeart/2009/3/layout/HorizontalOrganizationChart"/>
    <dgm:cxn modelId="{3E014646-6FF8-4CE9-B851-60763B4FD359}" type="presOf" srcId="{C3EB15FC-C798-41B8-8929-AA58E4B91DA1}" destId="{67835E57-B98E-49B5-8B21-BF8C4DC667DD}" srcOrd="0" destOrd="0" presId="urn:microsoft.com/office/officeart/2009/3/layout/HorizontalOrganizationChart"/>
    <dgm:cxn modelId="{DF8F6B4E-0E04-4E2A-B251-A3D88A7E5F0F}" type="presOf" srcId="{6CB8B5B5-0353-46B7-97ED-EADEFE521270}" destId="{D4089BC6-43C2-49CF-9E4D-89A6BCD8D09F}" srcOrd="0" destOrd="0" presId="urn:microsoft.com/office/officeart/2009/3/layout/HorizontalOrganizationChart"/>
    <dgm:cxn modelId="{6AC38EAA-0FAB-42B4-AB0B-5615BD8E519F}" srcId="{10EDEF00-D571-40BE-8297-EA6D3884E0AC}" destId="{D4E79DCC-CB5C-406E-9953-40A230990D68}" srcOrd="0" destOrd="0" parTransId="{A8F93ABF-F460-4C82-BB59-83DC677353B3}" sibTransId="{EE34C4DE-21F1-4437-9097-2C7EB03DB6B5}"/>
    <dgm:cxn modelId="{31BB2BE8-BD3A-41AD-A6C3-EF67B15BBDC3}" type="presOf" srcId="{0C1CD8DC-1752-4CF1-9555-86455A69EEB5}" destId="{F408F990-2081-4306-913E-6BE52F31388E}" srcOrd="1" destOrd="0" presId="urn:microsoft.com/office/officeart/2009/3/layout/HorizontalOrganizationChart"/>
    <dgm:cxn modelId="{7EA24844-B883-484D-84B3-D2F3CF40F9D4}" srcId="{D4E79DCC-CB5C-406E-9953-40A230990D68}" destId="{C666448E-622A-4F5C-8DAA-3419E7C911D6}" srcOrd="0" destOrd="0" parTransId="{50D082CA-6A64-4714-A071-521C91053B4E}" sibTransId="{9455EE21-3F23-4373-8F37-58693406CD0F}"/>
    <dgm:cxn modelId="{AA70F903-C131-46C8-AD3B-AF848AC8E3E9}" srcId="{D4E79DCC-CB5C-406E-9953-40A230990D68}" destId="{C3EB15FC-C798-41B8-8929-AA58E4B91DA1}" srcOrd="2" destOrd="0" parTransId="{6CB8B5B5-0353-46B7-97ED-EADEFE521270}" sibTransId="{FB3322DB-613D-4E9C-8FEF-B0763B25AD05}"/>
    <dgm:cxn modelId="{2FB114F6-F48B-419C-BB84-BF713D3DA76B}" type="presOf" srcId="{D4E79DCC-CB5C-406E-9953-40A230990D68}" destId="{74C5421C-DAF0-4533-8B50-E0BF3D43B570}" srcOrd="0" destOrd="0" presId="urn:microsoft.com/office/officeart/2009/3/layout/HorizontalOrganizationChart"/>
    <dgm:cxn modelId="{7F550BFB-7F33-46A1-B9B1-2E36D7B9FB9B}" type="presOf" srcId="{D4E79DCC-CB5C-406E-9953-40A230990D68}" destId="{FFB50546-E595-406E-8B90-BC4345040B73}" srcOrd="1" destOrd="0" presId="urn:microsoft.com/office/officeart/2009/3/layout/HorizontalOrganizationChart"/>
    <dgm:cxn modelId="{1C8375A4-7B58-4174-A9F5-07C4AD8C03CA}" type="presOf" srcId="{E3421C0F-61F7-4CF6-964C-52AA88D852C3}" destId="{C131AB62-4C6B-4FDD-BD95-8E40004ACBE6}" srcOrd="0" destOrd="0" presId="urn:microsoft.com/office/officeart/2009/3/layout/HorizontalOrganizationChart"/>
    <dgm:cxn modelId="{BF43E622-581E-48C5-87EC-C3923853E067}" type="presOf" srcId="{C501A369-7864-4E4F-AF11-6218E19E59E2}" destId="{638043EF-9F93-44C4-A059-C3AFF9F56ECF}" srcOrd="0" destOrd="0" presId="urn:microsoft.com/office/officeart/2009/3/layout/HorizontalOrganizationChart"/>
    <dgm:cxn modelId="{78B01378-2BF9-4BA0-91C0-5FD00AB1B7DC}" type="presOf" srcId="{0C1CD8DC-1752-4CF1-9555-86455A69EEB5}" destId="{65D7EEF2-239A-4232-AB88-DFE3F5EE52CE}" srcOrd="0" destOrd="0" presId="urn:microsoft.com/office/officeart/2009/3/layout/HorizontalOrganizationChart"/>
    <dgm:cxn modelId="{5631935F-3D05-4209-A40B-BF02EB998FE8}" srcId="{D4E79DCC-CB5C-406E-9953-40A230990D68}" destId="{0C1CD8DC-1752-4CF1-9555-86455A69EEB5}" srcOrd="1" destOrd="0" parTransId="{C501A369-7864-4E4F-AF11-6218E19E59E2}" sibTransId="{9A2D599F-2C87-46A5-AEA3-28A10DDB5928}"/>
    <dgm:cxn modelId="{7E1E6D26-7974-4ADC-8751-51AA4F4D5B2F}" type="presOf" srcId="{C3EB15FC-C798-41B8-8929-AA58E4B91DA1}" destId="{02F68D96-D023-4D8B-9C55-190B2C4DAC25}" srcOrd="1" destOrd="0" presId="urn:microsoft.com/office/officeart/2009/3/layout/HorizontalOrganizationChart"/>
    <dgm:cxn modelId="{F137F629-E669-46E2-A295-75F703C6289E}" type="presOf" srcId="{59C5BE9E-0BF7-49E6-91BA-810341787302}" destId="{D4CF44D2-8660-4276-9EF1-1EB740F250A9}" srcOrd="0" destOrd="0" presId="urn:microsoft.com/office/officeart/2009/3/layout/HorizontalOrganizationChart"/>
    <dgm:cxn modelId="{7C6A2DC5-3E9C-41E8-93D0-216BD055AE8F}" type="presOf" srcId="{C666448E-622A-4F5C-8DAA-3419E7C911D6}" destId="{B753CDF6-ABA0-4C91-BD07-2784B935A402}" srcOrd="0" destOrd="0" presId="urn:microsoft.com/office/officeart/2009/3/layout/HorizontalOrganizationChart"/>
    <dgm:cxn modelId="{34631C9B-3C2C-445E-BAD2-68AEA5A53E20}" type="presOf" srcId="{50D082CA-6A64-4714-A071-521C91053B4E}" destId="{F468202E-2631-443F-98F5-80CBBFAFF756}" srcOrd="0" destOrd="0" presId="urn:microsoft.com/office/officeart/2009/3/layout/HorizontalOrganizationChart"/>
    <dgm:cxn modelId="{AF646E92-5A70-4F29-9A95-67C0608D950C}" srcId="{D4E79DCC-CB5C-406E-9953-40A230990D68}" destId="{E3421C0F-61F7-4CF6-964C-52AA88D852C3}" srcOrd="3" destOrd="0" parTransId="{59C5BE9E-0BF7-49E6-91BA-810341787302}" sibTransId="{D029E189-7C65-46D7-8E33-729A73409E33}"/>
    <dgm:cxn modelId="{EA1933C4-1E5D-493A-A59C-2201E4DED6B4}" type="presOf" srcId="{E3421C0F-61F7-4CF6-964C-52AA88D852C3}" destId="{604E7E8B-80E0-4AD6-9CBB-98FCFB6A80C8}" srcOrd="1" destOrd="0" presId="urn:microsoft.com/office/officeart/2009/3/layout/HorizontalOrganizationChart"/>
    <dgm:cxn modelId="{0A2C48EC-4525-45EE-82DF-2C3BFC38E886}" type="presParOf" srcId="{20C10F9F-DB74-4F50-BCAF-3AB92E79D64E}" destId="{7AAB0034-DFA5-4B20-A2DD-605F277F94B7}" srcOrd="0" destOrd="0" presId="urn:microsoft.com/office/officeart/2009/3/layout/HorizontalOrganizationChart"/>
    <dgm:cxn modelId="{98EBDB07-CEC9-4CA2-8DE4-86C21D85ED80}" type="presParOf" srcId="{7AAB0034-DFA5-4B20-A2DD-605F277F94B7}" destId="{F26FCC4E-3538-4557-838E-35EC40605E41}" srcOrd="0" destOrd="0" presId="urn:microsoft.com/office/officeart/2009/3/layout/HorizontalOrganizationChart"/>
    <dgm:cxn modelId="{75B0DF5E-3F6A-4C5A-828E-B28568BFC9BF}" type="presParOf" srcId="{F26FCC4E-3538-4557-838E-35EC40605E41}" destId="{74C5421C-DAF0-4533-8B50-E0BF3D43B570}" srcOrd="0" destOrd="0" presId="urn:microsoft.com/office/officeart/2009/3/layout/HorizontalOrganizationChart"/>
    <dgm:cxn modelId="{40EF4196-3474-4236-8908-E3F87760073E}" type="presParOf" srcId="{F26FCC4E-3538-4557-838E-35EC40605E41}" destId="{FFB50546-E595-406E-8B90-BC4345040B73}" srcOrd="1" destOrd="0" presId="urn:microsoft.com/office/officeart/2009/3/layout/HorizontalOrganizationChart"/>
    <dgm:cxn modelId="{BDCDD75A-7BBD-468C-9B8E-EDEE227020BF}" type="presParOf" srcId="{7AAB0034-DFA5-4B20-A2DD-605F277F94B7}" destId="{BC5DF40B-3136-4CDB-A372-29DA2D466D16}" srcOrd="1" destOrd="0" presId="urn:microsoft.com/office/officeart/2009/3/layout/HorizontalOrganizationChart"/>
    <dgm:cxn modelId="{8B44C8F7-8FD8-4571-A238-0BC1D32071DB}" type="presParOf" srcId="{BC5DF40B-3136-4CDB-A372-29DA2D466D16}" destId="{F468202E-2631-443F-98F5-80CBBFAFF756}" srcOrd="0" destOrd="0" presId="urn:microsoft.com/office/officeart/2009/3/layout/HorizontalOrganizationChart"/>
    <dgm:cxn modelId="{B3E40ECE-DAD4-4BDF-91E9-E3A251ED1878}" type="presParOf" srcId="{BC5DF40B-3136-4CDB-A372-29DA2D466D16}" destId="{A78774E5-1B54-48DC-ACCB-91D9AD09F863}" srcOrd="1" destOrd="0" presId="urn:microsoft.com/office/officeart/2009/3/layout/HorizontalOrganizationChart"/>
    <dgm:cxn modelId="{D00A6237-71BA-4F5D-8ECE-070955906873}" type="presParOf" srcId="{A78774E5-1B54-48DC-ACCB-91D9AD09F863}" destId="{7BF87EBB-1CAF-46C3-B80A-03956B7BB14D}" srcOrd="0" destOrd="0" presId="urn:microsoft.com/office/officeart/2009/3/layout/HorizontalOrganizationChart"/>
    <dgm:cxn modelId="{29CD1D4F-AC4B-44D0-849C-C95D179E2685}" type="presParOf" srcId="{7BF87EBB-1CAF-46C3-B80A-03956B7BB14D}" destId="{B753CDF6-ABA0-4C91-BD07-2784B935A402}" srcOrd="0" destOrd="0" presId="urn:microsoft.com/office/officeart/2009/3/layout/HorizontalOrganizationChart"/>
    <dgm:cxn modelId="{FE9FC0D9-388E-4072-A416-F3BBCC339038}" type="presParOf" srcId="{7BF87EBB-1CAF-46C3-B80A-03956B7BB14D}" destId="{7BEF60A0-DBAA-48A5-BCC0-63B1A11CCFE9}" srcOrd="1" destOrd="0" presId="urn:microsoft.com/office/officeart/2009/3/layout/HorizontalOrganizationChart"/>
    <dgm:cxn modelId="{3C224073-3807-45D0-8D72-AFA5630235CA}" type="presParOf" srcId="{A78774E5-1B54-48DC-ACCB-91D9AD09F863}" destId="{1F46FF5F-E1F3-48F3-A17C-357047A85DAD}" srcOrd="1" destOrd="0" presId="urn:microsoft.com/office/officeart/2009/3/layout/HorizontalOrganizationChart"/>
    <dgm:cxn modelId="{46B5FA26-7E1B-4163-9E20-6CB32C549710}" type="presParOf" srcId="{A78774E5-1B54-48DC-ACCB-91D9AD09F863}" destId="{A865E432-6B01-4F4A-B5EE-670FC9C693C0}" srcOrd="2" destOrd="0" presId="urn:microsoft.com/office/officeart/2009/3/layout/HorizontalOrganizationChart"/>
    <dgm:cxn modelId="{51A30607-B14D-402B-964A-8E0B47ACCBD7}" type="presParOf" srcId="{BC5DF40B-3136-4CDB-A372-29DA2D466D16}" destId="{638043EF-9F93-44C4-A059-C3AFF9F56ECF}" srcOrd="2" destOrd="0" presId="urn:microsoft.com/office/officeart/2009/3/layout/HorizontalOrganizationChart"/>
    <dgm:cxn modelId="{A8453463-2FB4-4C37-ABDA-A8F899057D2B}" type="presParOf" srcId="{BC5DF40B-3136-4CDB-A372-29DA2D466D16}" destId="{E19B2794-8B41-4D6C-BCDF-E745C115A08E}" srcOrd="3" destOrd="0" presId="urn:microsoft.com/office/officeart/2009/3/layout/HorizontalOrganizationChart"/>
    <dgm:cxn modelId="{60EC0DAC-74DB-4E84-A90A-7EDA6B0FF572}" type="presParOf" srcId="{E19B2794-8B41-4D6C-BCDF-E745C115A08E}" destId="{C75A0E56-808C-4D18-A787-21C46EBD2B05}" srcOrd="0" destOrd="0" presId="urn:microsoft.com/office/officeart/2009/3/layout/HorizontalOrganizationChart"/>
    <dgm:cxn modelId="{B4499AFD-1531-4477-BE9D-CC72C5801670}" type="presParOf" srcId="{C75A0E56-808C-4D18-A787-21C46EBD2B05}" destId="{65D7EEF2-239A-4232-AB88-DFE3F5EE52CE}" srcOrd="0" destOrd="0" presId="urn:microsoft.com/office/officeart/2009/3/layout/HorizontalOrganizationChart"/>
    <dgm:cxn modelId="{3236A205-28E4-429E-83B8-2BE20F112F17}" type="presParOf" srcId="{C75A0E56-808C-4D18-A787-21C46EBD2B05}" destId="{F408F990-2081-4306-913E-6BE52F31388E}" srcOrd="1" destOrd="0" presId="urn:microsoft.com/office/officeart/2009/3/layout/HorizontalOrganizationChart"/>
    <dgm:cxn modelId="{2FAE5627-1392-479F-B838-A41FEDD282A7}" type="presParOf" srcId="{E19B2794-8B41-4D6C-BCDF-E745C115A08E}" destId="{24B9B8C4-AFB3-4BE4-AD00-E0FBCC82D880}" srcOrd="1" destOrd="0" presId="urn:microsoft.com/office/officeart/2009/3/layout/HorizontalOrganizationChart"/>
    <dgm:cxn modelId="{FBB59003-5028-44C7-9C47-6A0401FBE948}" type="presParOf" srcId="{E19B2794-8B41-4D6C-BCDF-E745C115A08E}" destId="{DCD91423-290F-4DD0-8316-08D5E2976619}" srcOrd="2" destOrd="0" presId="urn:microsoft.com/office/officeart/2009/3/layout/HorizontalOrganizationChart"/>
    <dgm:cxn modelId="{8001C62D-ABEE-4387-8642-A4022EFD601D}" type="presParOf" srcId="{BC5DF40B-3136-4CDB-A372-29DA2D466D16}" destId="{D4089BC6-43C2-49CF-9E4D-89A6BCD8D09F}" srcOrd="4" destOrd="0" presId="urn:microsoft.com/office/officeart/2009/3/layout/HorizontalOrganizationChart"/>
    <dgm:cxn modelId="{E4E0F50D-EE94-43D2-A996-BEC5DD524B3B}" type="presParOf" srcId="{BC5DF40B-3136-4CDB-A372-29DA2D466D16}" destId="{A33E2511-081C-41B8-9AF4-EEC8D4C5480A}" srcOrd="5" destOrd="0" presId="urn:microsoft.com/office/officeart/2009/3/layout/HorizontalOrganizationChart"/>
    <dgm:cxn modelId="{B4D6A1CB-8D1D-4A74-BEDE-E68A964A3C65}" type="presParOf" srcId="{A33E2511-081C-41B8-9AF4-EEC8D4C5480A}" destId="{EC9D2A24-3DE5-4D82-917C-BC5C6F7C7AE4}" srcOrd="0" destOrd="0" presId="urn:microsoft.com/office/officeart/2009/3/layout/HorizontalOrganizationChart"/>
    <dgm:cxn modelId="{7ABE4A27-5641-4FEA-8683-3C6BD7F61FA1}" type="presParOf" srcId="{EC9D2A24-3DE5-4D82-917C-BC5C6F7C7AE4}" destId="{67835E57-B98E-49B5-8B21-BF8C4DC667DD}" srcOrd="0" destOrd="0" presId="urn:microsoft.com/office/officeart/2009/3/layout/HorizontalOrganizationChart"/>
    <dgm:cxn modelId="{2AE003B8-D575-4F1B-B6DF-2E586834AC41}" type="presParOf" srcId="{EC9D2A24-3DE5-4D82-917C-BC5C6F7C7AE4}" destId="{02F68D96-D023-4D8B-9C55-190B2C4DAC25}" srcOrd="1" destOrd="0" presId="urn:microsoft.com/office/officeart/2009/3/layout/HorizontalOrganizationChart"/>
    <dgm:cxn modelId="{6CCB55D5-EAFD-47A0-ADD1-3E34E38D07EC}" type="presParOf" srcId="{A33E2511-081C-41B8-9AF4-EEC8D4C5480A}" destId="{A92209BC-1D7D-40BD-9F71-016070FBD8FE}" srcOrd="1" destOrd="0" presId="urn:microsoft.com/office/officeart/2009/3/layout/HorizontalOrganizationChart"/>
    <dgm:cxn modelId="{4C8E6031-8EF5-4607-9C68-627503CCEC52}" type="presParOf" srcId="{A33E2511-081C-41B8-9AF4-EEC8D4C5480A}" destId="{6EF06F33-BD6D-4539-AAF3-5821D4F01D67}" srcOrd="2" destOrd="0" presId="urn:microsoft.com/office/officeart/2009/3/layout/HorizontalOrganizationChart"/>
    <dgm:cxn modelId="{B35FE5F5-3E53-4B88-9134-489B761364D2}" type="presParOf" srcId="{BC5DF40B-3136-4CDB-A372-29DA2D466D16}" destId="{D4CF44D2-8660-4276-9EF1-1EB740F250A9}" srcOrd="6" destOrd="0" presId="urn:microsoft.com/office/officeart/2009/3/layout/HorizontalOrganizationChart"/>
    <dgm:cxn modelId="{346EE479-0E9E-49D8-A401-3EE173611D9D}" type="presParOf" srcId="{BC5DF40B-3136-4CDB-A372-29DA2D466D16}" destId="{43EDF32D-9240-4CB6-9674-86B6E10732D0}" srcOrd="7" destOrd="0" presId="urn:microsoft.com/office/officeart/2009/3/layout/HorizontalOrganizationChart"/>
    <dgm:cxn modelId="{612A5E82-AE70-4AA3-A3AD-3E5C9C589363}" type="presParOf" srcId="{43EDF32D-9240-4CB6-9674-86B6E10732D0}" destId="{D916FE91-F211-4AEE-BB33-5CEE7D9E9165}" srcOrd="0" destOrd="0" presId="urn:microsoft.com/office/officeart/2009/3/layout/HorizontalOrganizationChart"/>
    <dgm:cxn modelId="{64504FFF-CF36-4F3C-A102-5C7BD5347882}" type="presParOf" srcId="{D916FE91-F211-4AEE-BB33-5CEE7D9E9165}" destId="{C131AB62-4C6B-4FDD-BD95-8E40004ACBE6}" srcOrd="0" destOrd="0" presId="urn:microsoft.com/office/officeart/2009/3/layout/HorizontalOrganizationChart"/>
    <dgm:cxn modelId="{328B5AC8-CAA7-45DC-8419-31E470678ADF}" type="presParOf" srcId="{D916FE91-F211-4AEE-BB33-5CEE7D9E9165}" destId="{604E7E8B-80E0-4AD6-9CBB-98FCFB6A80C8}" srcOrd="1" destOrd="0" presId="urn:microsoft.com/office/officeart/2009/3/layout/HorizontalOrganizationChart"/>
    <dgm:cxn modelId="{30A65854-CB6B-4675-9247-EE19F628FBC8}" type="presParOf" srcId="{43EDF32D-9240-4CB6-9674-86B6E10732D0}" destId="{EC564ACF-CB45-4A65-A3D4-5D97489B2A89}" srcOrd="1" destOrd="0" presId="urn:microsoft.com/office/officeart/2009/3/layout/HorizontalOrganizationChart"/>
    <dgm:cxn modelId="{36EFC0FA-372B-48B4-A1E8-E262DB30E0C5}" type="presParOf" srcId="{43EDF32D-9240-4CB6-9674-86B6E10732D0}" destId="{43D06D6F-C7E3-492A-9043-FC970D799150}" srcOrd="2" destOrd="0" presId="urn:microsoft.com/office/officeart/2009/3/layout/HorizontalOrganizationChart"/>
    <dgm:cxn modelId="{73C45C3D-8AC9-4939-8B5C-918C691A2F9D}" type="presParOf" srcId="{7AAB0034-DFA5-4B20-A2DD-605F277F94B7}" destId="{B2B7E3AE-6F2E-4E78-8489-567D9D8C3FE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0.01695</cdr:x>
      <cdr:y>0.77733</cdr:y>
    </cdr:from>
    <cdr:to>
      <cdr:x>0.34746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1526430"/>
          <a:ext cx="2808312" cy="4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0.02542</cdr:x>
      <cdr:y>0.92576</cdr:y>
    </cdr:from>
    <cdr:to>
      <cdr:x>0.99153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9114" y="2693832"/>
          <a:ext cx="528714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ru-RU" sz="1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Показатели с учетом совместной деятельности</a:t>
          </a:r>
          <a:r>
            <a:rPr lang="en-US" sz="1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c</a:t>
          </a:r>
          <a:r>
            <a:rPr lang="ru-RU" sz="10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СПб ГУП «Пушкинский ТЭК»</a:t>
          </a:r>
          <a:endParaRPr lang="ru-RU" sz="1000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0.35294</cdr:x>
      <cdr:y>0.32758</cdr:y>
    </cdr:from>
    <cdr:to>
      <cdr:x>0.58824</cdr:x>
      <cdr:y>0.59264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7" y="936104"/>
          <a:ext cx="576064" cy="757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7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Средневзвешенная</a:t>
          </a:r>
          <a:r>
            <a:rPr lang="ru-RU" sz="9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r>
            <a:rPr lang="ru-RU" sz="7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ставка </a:t>
          </a:r>
        </a:p>
        <a:p xmlns:a="http://schemas.openxmlformats.org/drawingml/2006/main">
          <a:pPr algn="ctr"/>
          <a:r>
            <a:rPr lang="ru-RU" sz="1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8,19%</a:t>
          </a:r>
          <a:endParaRPr lang="ru-RU" sz="1000" b="1" u="sng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0.68088</cdr:x>
      <cdr:y>0.12123</cdr:y>
    </cdr:from>
    <cdr:to>
      <cdr:x>0.95689</cdr:x>
      <cdr:y>0.54241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48238" y="708708"/>
          <a:ext cx="2492276" cy="2462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Рост коэффициента текущей ликвидности +0,043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Рост коэффициента </a:t>
          </a:r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срочной </a:t>
          </a:r>
          <a:r>
            <a: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ликвидности </a:t>
          </a:r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+0,045</a:t>
          </a:r>
        </a:p>
        <a:p xmlns:a="http://schemas.openxmlformats.org/drawingml/2006/main"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Положительная динамика за счет опережающего темпа снижения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объема текущих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обязательств по сравнению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с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сокращением оборотных активов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0.82181</cdr:x>
      <cdr:y>0.69828</cdr:y>
    </cdr:from>
    <cdr:to>
      <cdr:x>0.93435</cdr:x>
      <cdr:y>0.90517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677025" y="3086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0.22266</cdr:x>
      <cdr:y>0.45637</cdr:y>
    </cdr:from>
    <cdr:to>
      <cdr:x>0.26315</cdr:x>
      <cdr:y>0.49691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9936" y="2610462"/>
          <a:ext cx="360040" cy="231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0.69119</cdr:x>
      <cdr:y>0.12368</cdr:y>
    </cdr:from>
    <cdr:to>
      <cdr:x>1</cdr:x>
      <cdr:y>0.44523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86491" y="714381"/>
          <a:ext cx="2585289" cy="1857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endParaRPr lang="ru-RU" dirty="0" smtClean="0">
            <a:latin typeface="Times New Roman"/>
            <a:cs typeface="Times New Roman"/>
          </a:endParaRPr>
        </a:p>
        <a:p xmlns:a="http://schemas.openxmlformats.org/drawingml/2006/main">
          <a:pPr algn="l"/>
          <a:endParaRPr lang="ru-RU" dirty="0"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0.69119</cdr:x>
      <cdr:y>0</cdr:y>
    </cdr:from>
    <cdr:to>
      <cdr:x>1</cdr:x>
      <cdr:y>0.32155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5259" y="-2809681"/>
          <a:ext cx="1365029" cy="66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endParaRPr lang="ru-RU" dirty="0" smtClean="0">
            <a:latin typeface="Times New Roman"/>
            <a:cs typeface="Times New Roman"/>
          </a:endParaRPr>
        </a:p>
        <a:p xmlns:a="http://schemas.openxmlformats.org/drawingml/2006/main">
          <a:pPr algn="l"/>
          <a:endParaRPr lang="ru-RU" dirty="0">
            <a:latin typeface="Times New Roman"/>
            <a:cs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0.3281</cdr:x>
      <cdr:y>0.4415</cdr:y>
    </cdr:from>
    <cdr:to>
      <cdr:x>0.51266</cdr:x>
      <cdr:y>0.60817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82013" y="1033274"/>
          <a:ext cx="608650" cy="390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tx2">
                  <a:lumMod val="50000"/>
                </a:schemeClr>
              </a:solidFill>
            </a:rPr>
            <a:t>11 897</a:t>
          </a:r>
        </a:p>
        <a:p xmlns:a="http://schemas.openxmlformats.org/drawingml/2006/main">
          <a:r>
            <a:rPr lang="ru-RU" sz="900" b="1" dirty="0" err="1" smtClean="0">
              <a:solidFill>
                <a:schemeClr val="tx2">
                  <a:lumMod val="50000"/>
                </a:schemeClr>
              </a:solidFill>
            </a:rPr>
            <a:t>млн.руб</a:t>
          </a:r>
          <a:r>
            <a:rPr lang="ru-RU" sz="900" b="1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ru-RU" sz="9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0.83441</cdr:x>
      <cdr:y>0.25</cdr:y>
    </cdr:from>
    <cdr:to>
      <cdr:x>0.94232</cdr:x>
      <cdr:y>0.35034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665140" y="648072"/>
          <a:ext cx="473993" cy="260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-1 069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0.81802</cdr:x>
      <cdr:y>0.25</cdr:y>
    </cdr:from>
    <cdr:to>
      <cdr:x>0.81802</cdr:x>
      <cdr:y>0.35257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>
          <a:off x="3593132" y="648072"/>
          <a:ext cx="0" cy="2658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0.82326</cdr:x>
      <cdr:y>0.19841</cdr:y>
    </cdr:from>
    <cdr:to>
      <cdr:x>0.93118</cdr:x>
      <cdr:y>0.26899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379054" y="607364"/>
          <a:ext cx="44291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-1 069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0.80702</cdr:x>
      <cdr:y>0.19841</cdr:y>
    </cdr:from>
    <cdr:to>
      <cdr:x>0.80702</cdr:x>
      <cdr:y>0.2732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>
          <a:off x="3312368" y="607364"/>
          <a:ext cx="0" cy="2289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0.69119</cdr:x>
      <cdr:y>0.12368</cdr:y>
    </cdr:from>
    <cdr:to>
      <cdr:x>1</cdr:x>
      <cdr:y>0.44523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86491" y="714381"/>
          <a:ext cx="2585289" cy="1857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endParaRPr lang="ru-RU" dirty="0" smtClean="0">
            <a:latin typeface="Times New Roman"/>
            <a:cs typeface="Times New Roman"/>
          </a:endParaRPr>
        </a:p>
        <a:p xmlns:a="http://schemas.openxmlformats.org/drawingml/2006/main">
          <a:pPr algn="l"/>
          <a:endParaRPr lang="ru-RU" dirty="0"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0.69119</cdr:x>
      <cdr:y>0.12368</cdr:y>
    </cdr:from>
    <cdr:to>
      <cdr:x>1</cdr:x>
      <cdr:y>0.44523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86491" y="714381"/>
          <a:ext cx="2585289" cy="1857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endParaRPr lang="ru-RU" dirty="0" smtClean="0">
            <a:latin typeface="Times New Roman"/>
            <a:cs typeface="Times New Roman"/>
          </a:endParaRPr>
        </a:p>
        <a:p xmlns:a="http://schemas.openxmlformats.org/drawingml/2006/main">
          <a:pPr algn="l"/>
          <a:endParaRPr lang="ru-RU" dirty="0">
            <a:latin typeface="Times New Roman"/>
            <a:cs typeface="Times New Roman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0.81242</cdr:x>
      <cdr:y>0.20412</cdr:y>
    </cdr:from>
    <cdr:to>
      <cdr:x>0.97879</cdr:x>
      <cdr:y>0.31126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2757611" y="554054"/>
          <a:ext cx="564704" cy="29080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rIns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1 712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0.78786</cdr:x>
      <cdr:y>0.20412</cdr:y>
    </cdr:from>
    <cdr:to>
      <cdr:x>0.78786</cdr:x>
      <cdr:y>0.28486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2674243" y="554054"/>
          <a:ext cx="0" cy="2191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0.84011</cdr:x>
      <cdr:y>0.20137</cdr:y>
    </cdr:from>
    <cdr:to>
      <cdr:x>0.94293</cdr:x>
      <cdr:y>0.29894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689815" y="520888"/>
          <a:ext cx="451590" cy="25238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r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-370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0.8306</cdr:x>
      <cdr:y>0.22921</cdr:y>
    </cdr:from>
    <cdr:to>
      <cdr:x>0.8306</cdr:x>
      <cdr:y>0.31272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3528392" y="592896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650" cy="488950"/>
          </a:xfrm>
          <a:prstGeom prst="rect">
            <a:avLst/>
          </a:prstGeom>
        </p:spPr>
        <p:txBody>
          <a:bodyPr vert="horz" lIns="91342" tIns="45668" rIns="91342" bIns="4566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416" y="2"/>
            <a:ext cx="2914650" cy="488950"/>
          </a:xfrm>
          <a:prstGeom prst="rect">
            <a:avLst/>
          </a:prstGeom>
        </p:spPr>
        <p:txBody>
          <a:bodyPr vert="horz" lIns="91342" tIns="45668" rIns="91342" bIns="45668" rtlCol="0"/>
          <a:lstStyle>
            <a:lvl1pPr algn="r">
              <a:defRPr sz="1200"/>
            </a:lvl1pPr>
          </a:lstStyle>
          <a:p>
            <a:fld id="{F2F34048-BE53-4F48-845E-5402630A5457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283701"/>
            <a:ext cx="2914650" cy="488950"/>
          </a:xfrm>
          <a:prstGeom prst="rect">
            <a:avLst/>
          </a:prstGeom>
        </p:spPr>
        <p:txBody>
          <a:bodyPr vert="horz" lIns="91342" tIns="45668" rIns="91342" bIns="4566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416" y="9283701"/>
            <a:ext cx="2914650" cy="488950"/>
          </a:xfrm>
          <a:prstGeom prst="rect">
            <a:avLst/>
          </a:prstGeom>
        </p:spPr>
        <p:txBody>
          <a:bodyPr vert="horz" lIns="91342" tIns="45668" rIns="91342" bIns="45668" rtlCol="0" anchor="b"/>
          <a:lstStyle>
            <a:lvl1pPr algn="r">
              <a:defRPr sz="1200"/>
            </a:lvl1pPr>
          </a:lstStyle>
          <a:p>
            <a:fld id="{95683536-60BA-47B5-B39A-DC6F9BA912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1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14015" cy="488711"/>
          </a:xfrm>
          <a:prstGeom prst="rect">
            <a:avLst/>
          </a:prstGeom>
        </p:spPr>
        <p:txBody>
          <a:bodyPr vert="horz" lIns="91762" tIns="45878" rIns="91762" bIns="4587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81" y="5"/>
            <a:ext cx="2914015" cy="488711"/>
          </a:xfrm>
          <a:prstGeom prst="rect">
            <a:avLst/>
          </a:prstGeom>
        </p:spPr>
        <p:txBody>
          <a:bodyPr vert="horz" lIns="91762" tIns="45878" rIns="91762" bIns="45878" rtlCol="0"/>
          <a:lstStyle>
            <a:lvl1pPr algn="r">
              <a:defRPr sz="1200"/>
            </a:lvl1pPr>
          </a:lstStyle>
          <a:p>
            <a:fld id="{ED78DC40-C4F6-477C-AA36-9411C1194E6D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3425"/>
            <a:ext cx="4892675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2" tIns="45878" rIns="91762" bIns="458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7" y="4642771"/>
            <a:ext cx="5379720" cy="4398408"/>
          </a:xfrm>
          <a:prstGeom prst="rect">
            <a:avLst/>
          </a:prstGeom>
        </p:spPr>
        <p:txBody>
          <a:bodyPr vert="horz" lIns="91762" tIns="45878" rIns="91762" bIns="458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283835"/>
            <a:ext cx="2914015" cy="488711"/>
          </a:xfrm>
          <a:prstGeom prst="rect">
            <a:avLst/>
          </a:prstGeom>
        </p:spPr>
        <p:txBody>
          <a:bodyPr vert="horz" lIns="91762" tIns="45878" rIns="91762" bIns="4587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81" y="9283835"/>
            <a:ext cx="2914015" cy="488711"/>
          </a:xfrm>
          <a:prstGeom prst="rect">
            <a:avLst/>
          </a:prstGeom>
        </p:spPr>
        <p:txBody>
          <a:bodyPr vert="horz" lIns="91762" tIns="45878" rIns="91762" bIns="45878" rtlCol="0" anchor="b"/>
          <a:lstStyle>
            <a:lvl1pPr algn="r">
              <a:defRPr sz="1200"/>
            </a:lvl1pPr>
          </a:lstStyle>
          <a:p>
            <a:fld id="{41CBE90C-E816-452C-B1DB-F17CFF2A5B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10642" y="9283836"/>
            <a:ext cx="2912459" cy="4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79" rIns="91360" bIns="45679" anchor="b"/>
          <a:lstStyle>
            <a:lvl1pPr defTabSz="900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6832044-0594-45E4-8E9D-076FC6CF333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10643" y="9283837"/>
            <a:ext cx="2912459" cy="4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79" rIns="91360" bIns="45679" anchor="b"/>
          <a:lstStyle>
            <a:lvl1pPr defTabSz="900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C8C1632-D585-4B78-A7CC-E0637F91C1E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163C62-B1C6-4547-AF8E-BF1045B22E57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3EBC5E-9C9B-4DCB-9E21-E3ADFA7CF635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9AE5AD-8FCD-46EA-B614-86EBDEBD5260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6FDAF7-B939-4717-9081-3FB33FA8612D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9AE5AD-8FCD-46EA-B614-86EBDEBD5260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F4EE86-EB19-4F97-B762-C78BA82BE5AC}" type="slidenum">
              <a:rPr 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DE4B0-15C7-40B0-A677-FAD0E4420E2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41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40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28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6014-81D2-4767-BF6F-27F9E834E6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7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0B36-FDAD-4F58-9C89-7B6714677D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8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08E0-7F87-4EAD-A911-5E69790B25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68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5258-9A3B-4355-8358-E6CE334AE3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91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9C5D-4600-43AB-B4E1-E913C57DDD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0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BCFF-66C7-4E9F-8EF2-9D1AB19DB3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985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4169-BCED-4ADD-8A50-323076E04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3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99C86-7AEC-4AA3-9484-75B3C6C4F0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37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190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BD47-C943-4ACA-A289-3AA8B21CB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29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1F5B-94B7-4988-A3C9-26B3F45F6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528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FDFB-24D4-4CA8-8A7D-B6AE6E3E1A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499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9E79-A9B0-4DA7-BB3F-7A6B13B264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413D-00C0-4C75-90EC-551F06E714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4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2AF7-6570-495F-BA2D-708B524CB6F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A8B4-643E-4B7B-AC08-1E38ADF4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3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1D75-018A-4B3D-8FA8-232CCC7B16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02CF-254B-46C1-93DF-A841AB64C7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09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A439-F0A1-459F-9D45-2D4CED5038F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C993-0089-4068-AE4F-CA377CA500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0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6EC3-A18E-4734-9C62-FE852CE49C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BB70-B2E1-4CB7-B6C0-190701F7D0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60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4931-195A-4F8D-A68F-83A4E6C776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600D0-4871-411C-800E-49C3BE959C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7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4889-F677-4D4F-B9E4-A29780AF8A3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D2CE-D902-4219-9C22-9FF0EFC2C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8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430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DEB1-0EBC-4EEC-A893-3C8D83407AD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CB25-B52D-4EF2-B1C8-A3FE93883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2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A1A5-AE2D-4DF8-BD46-20D6202DFC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FE78-607F-49D9-92AA-C969BF4F24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90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0C8E-B8ED-467B-8D96-ED362B1420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4D57-A7A1-4784-8C79-8DF428EB93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7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0BD3-40DE-43A2-856E-22CC1322B55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CDA9-2E05-4C82-98E0-EC80F1EF42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6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38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4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80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4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54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324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9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05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83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57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77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5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11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8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50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216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12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42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34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41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77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45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49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89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01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4784-DA4D-4923-97CA-289B53218EA9}" type="datetimeFigureOut">
              <a:rPr lang="ru-RU" smtClean="0"/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F836-8C83-45E8-9A1E-F21A8C5D2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02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ED12A-343E-424A-9F38-7BE33E8B4221}" type="datetimeFigureOut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AC389-F03A-4E58-99FA-9C71D9968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29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47C75-E782-4CCD-8A2F-C7E3C014175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021204-DC35-4B3B-8762-0E9914898D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5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8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4784-DA4D-4923-97CA-289B53218E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F836-8C83-45E8-9A1E-F21A8C5D2B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chart" Target="../charts/chart17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chart" Target="../charts/char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7.xml"/><Relationship Id="rId7" Type="http://schemas.openxmlformats.org/officeDocument/2006/relationships/package" Target="../embeddings/_____Microsoft_Excel18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chart" Target="../charts/chart29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3.xml"/><Relationship Id="rId11" Type="http://schemas.openxmlformats.org/officeDocument/2006/relationships/chart" Target="../charts/chart12.xml"/><Relationship Id="rId5" Type="http://schemas.openxmlformats.org/officeDocument/2006/relationships/diagramData" Target="../diagrams/data3.xml"/><Relationship Id="rId10" Type="http://schemas.openxmlformats.org/officeDocument/2006/relationships/chart" Target="../charts/chart11.xml"/><Relationship Id="rId4" Type="http://schemas.openxmlformats.org/officeDocument/2006/relationships/chart" Target="../charts/chart10.xm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732586" cy="6858000"/>
          </a:xfr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475655" y="188640"/>
            <a:ext cx="42414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Государственное унитарное предприятие </a:t>
            </a:r>
          </a:p>
          <a:p>
            <a:pPr algn="r" eaLnBrk="1" hangingPunct="1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«Топливно-энергетический комплекс </a:t>
            </a:r>
          </a:p>
          <a:p>
            <a:pPr algn="r" eaLnBrk="1" hangingPunct="1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Санкт-Петербурга»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669925" cy="779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7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r="57324" b="8899"/>
          <a:stretch>
            <a:fillRect/>
          </a:stretch>
        </p:blipFill>
        <p:spPr bwMode="auto">
          <a:xfrm>
            <a:off x="5722938" y="1343025"/>
            <a:ext cx="34210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708920"/>
            <a:ext cx="5732463" cy="2373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26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ОТЧЕТ О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ВЫПОЛНЕНИИ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endParaRPr lang="en-US" sz="2600" kern="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4000"/>
              </a:lnSpc>
              <a:defRPr/>
            </a:pP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ФИНАНСОВО-ХОЗЯЙСТВЕННОЙ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ГУП </a:t>
            </a:r>
            <a:r>
              <a:rPr lang="ru-RU" sz="26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ТЭК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СПб»</a:t>
            </a:r>
            <a:endParaRPr lang="en-US" sz="2600" kern="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4000"/>
              </a:lnSpc>
              <a:defRPr/>
            </a:pP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ЗАДАЧАХ НА 2018 ГОД </a:t>
            </a:r>
            <a:endParaRPr lang="ru-RU" sz="2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0" y="0"/>
            <a:ext cx="3426880" cy="13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475655" y="1343025"/>
            <a:ext cx="76683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3246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TextBox 20"/>
          <p:cNvSpPr txBox="1">
            <a:spLocks noChangeArrowheads="1"/>
          </p:cNvSpPr>
          <p:nvPr/>
        </p:nvSpPr>
        <p:spPr bwMode="auto">
          <a:xfrm>
            <a:off x="5929322" y="4786322"/>
            <a:ext cx="15001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>
          <a:xfrm>
            <a:off x="-3" y="6597774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schemeClr val="bg1"/>
                </a:solidFill>
              </a:rPr>
              <a:pPr/>
              <a:t>10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3" y="0"/>
            <a:ext cx="7956379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 rot="16200000" flipH="1">
            <a:off x="4549142" y="-3856446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70220521"/>
              </p:ext>
            </p:extLst>
          </p:nvPr>
        </p:nvGraphicFramePr>
        <p:xfrm>
          <a:off x="4345738" y="4539083"/>
          <a:ext cx="4701656" cy="221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786"/>
            <a:ext cx="8229600" cy="680769"/>
          </a:xfrm>
        </p:spPr>
        <p:txBody>
          <a:bodyPr>
            <a:normAutofit/>
          </a:bodyPr>
          <a:lstStyle/>
          <a:p>
            <a:pPr marL="108000" eaLnBrk="1" hangingPunct="1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кадрового резерва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4569227"/>
            <a:ext cx="3149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практики студентов, чел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82245441"/>
              </p:ext>
            </p:extLst>
          </p:nvPr>
        </p:nvGraphicFramePr>
        <p:xfrm>
          <a:off x="5702554" y="1196752"/>
          <a:ext cx="364963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65606"/>
              </p:ext>
            </p:extLst>
          </p:nvPr>
        </p:nvGraphicFramePr>
        <p:xfrm>
          <a:off x="179512" y="1021909"/>
          <a:ext cx="5749810" cy="1845501"/>
        </p:xfrm>
        <a:graphic>
          <a:graphicData uri="http://schemas.openxmlformats.org/drawingml/2006/table">
            <a:tbl>
              <a:tblPr firstRow="1" bandRow="1"/>
              <a:tblGrid>
                <a:gridCol w="2779075"/>
                <a:gridCol w="1149962"/>
                <a:gridCol w="958302"/>
                <a:gridCol w="862471"/>
              </a:tblGrid>
              <a:tr h="297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  <a:p>
                      <a:pPr algn="ctr" fontAlgn="ctr"/>
                      <a:r>
                        <a:rPr lang="ru-RU" sz="11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РСС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</a:tr>
              <a:tr h="245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Фактическая 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 31.12., чел.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018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2 510 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6 508 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текучести кадров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3,75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4,31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3,53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работников, лет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50,55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47,15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51,96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стаж работы на 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предприятии, лет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16,28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18,01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15,96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Принято работников,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Уволено работников, чел.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67544" y="743764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Статистические показатели за 2017 год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767000"/>
            <a:ext cx="3295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внутреннего кадрового резерва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7515" y="2934065"/>
            <a:ext cx="3149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работников, чел.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35211" y="4432398"/>
            <a:ext cx="3149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профессиональных конкурсов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449632"/>
              </p:ext>
            </p:extLst>
          </p:nvPr>
        </p:nvGraphicFramePr>
        <p:xfrm>
          <a:off x="1987401" y="3224481"/>
          <a:ext cx="3981569" cy="146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133148"/>
              </p:ext>
            </p:extLst>
          </p:nvPr>
        </p:nvGraphicFramePr>
        <p:xfrm>
          <a:off x="129548" y="4786322"/>
          <a:ext cx="4052665" cy="225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24139" y="4005064"/>
            <a:ext cx="2963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Из кандидатов  внутреннего кадрового резерва обучено и аттестовано  821 человек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3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 txBox="1">
            <a:spLocks/>
          </p:cNvSpPr>
          <p:nvPr/>
        </p:nvSpPr>
        <p:spPr>
          <a:xfrm>
            <a:off x="4992024" y="3629987"/>
            <a:ext cx="4056512" cy="662180"/>
          </a:xfrm>
          <a:prstGeom prst="rect">
            <a:avLst/>
          </a:prstGeom>
        </p:spPr>
        <p:txBody>
          <a:bodyPr lIns="0"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01.01.2018   </a:t>
            </a: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сравнению с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01.01.2014  ↑   3 425  млн</a:t>
            </a: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(40,4%)</a:t>
            </a:r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0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в т. ч. просроченная 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↑   2 475 млн</a:t>
            </a: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 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(63,3%)</a:t>
            </a:r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 </a:t>
            </a: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01.01.2018   по сравнению с 01.01.2017  ↓  2 373 млн. руб. (16,6%)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в т. ч. просроченная  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↑  </a:t>
            </a: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 млн. руб.  (1,4%)</a:t>
            </a:r>
          </a:p>
          <a:p>
            <a:pPr marL="0" indent="0">
              <a:buNone/>
              <a:defRPr/>
            </a:pPr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7956550" cy="67945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Дебиторская задолженность ГУП «ТЭК СПб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D485D73E-E280-403A-B315-E0F883A14EAB}" type="slidenum">
              <a:rPr lang="ru-RU" sz="1200" b="1">
                <a:solidFill>
                  <a:prstClr val="white"/>
                </a:solidFill>
                <a:cs typeface="Arial" charset="0"/>
              </a:rPr>
              <a:pPr algn="r"/>
              <a:t>11</a:t>
            </a:fld>
            <a:endParaRPr lang="ru-RU" sz="1200" b="1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9223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8182239"/>
              </p:ext>
            </p:extLst>
          </p:nvPr>
        </p:nvGraphicFramePr>
        <p:xfrm>
          <a:off x="4648323" y="725763"/>
          <a:ext cx="4420288" cy="277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542067"/>
              </p:ext>
            </p:extLst>
          </p:nvPr>
        </p:nvGraphicFramePr>
        <p:xfrm>
          <a:off x="539552" y="3501008"/>
          <a:ext cx="3297846" cy="234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46859" y="4411172"/>
            <a:ext cx="4283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 bwMode="auto">
          <a:xfrm>
            <a:off x="4746211" y="4725144"/>
            <a:ext cx="411661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8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снижения дебиторской </a:t>
            </a:r>
            <a:r>
              <a:rPr lang="ru-RU" sz="8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 за тепловую энергию</a:t>
            </a:r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 typeface="Arial" charset="0"/>
              <a:buNone/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условий в учете субсидий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компенсацию недополученных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доходов. С 2017г. субсидии учитываются по оплате, таким образом задолженность по субсидиям в дебиторской задолженности отсутствует;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объема реализованной тепловой энергии за декабрь 2017 года по сравнению с декабрем 2016 года;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 средств по вынесенным судебным решениям, а также по соглашениям, заключенным в целях погашения просроченной дебиторской задолженности.</a:t>
            </a: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472" y="5654714"/>
            <a:ext cx="3963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Дебиторская задолженность за тепловую энергию включает резерв по сомнительным долгам.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01.01.2018 в дебиторской задолженности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отсутствуют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компенсацию недополученных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доходов. В управленческом учете дебиторская задолженность по субсидиям составила 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1 816 млн. руб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63701"/>
              </p:ext>
            </p:extLst>
          </p:nvPr>
        </p:nvGraphicFramePr>
        <p:xfrm>
          <a:off x="186780" y="836712"/>
          <a:ext cx="439248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83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6350" y="0"/>
            <a:ext cx="9150350" cy="679450"/>
          </a:xfrm>
          <a:prstGeom prst="rect">
            <a:avLst/>
          </a:prstGeom>
          <a:solidFill>
            <a:sysClr val="window" lastClr="FFFFFF">
              <a:lumMod val="75000"/>
              <a:alpha val="0"/>
            </a:sys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 дебиторской  задолженности</a:t>
            </a:r>
            <a:b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состоянию на 01.01.2013 – 01.01.2018</a:t>
            </a:r>
            <a:endParaRPr lang="ru-RU" sz="18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1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F3EEF04-4EC9-46BE-909A-A164E887C698}" type="slidenum">
              <a:rPr lang="ru-RU" sz="12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200" b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3" y="6624737"/>
            <a:ext cx="9144001" cy="233263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3" y="785794"/>
          <a:ext cx="8929753" cy="5776179"/>
        </p:xfrm>
        <a:graphic>
          <a:graphicData uri="http://schemas.openxmlformats.org/drawingml/2006/table">
            <a:tbl>
              <a:tblPr/>
              <a:tblGrid>
                <a:gridCol w="279024"/>
                <a:gridCol w="1138405"/>
                <a:gridCol w="496099"/>
                <a:gridCol w="566970"/>
                <a:gridCol w="496099"/>
                <a:gridCol w="425228"/>
                <a:gridCol w="425228"/>
                <a:gridCol w="496099"/>
                <a:gridCol w="425228"/>
                <a:gridCol w="566970"/>
                <a:gridCol w="425228"/>
                <a:gridCol w="425228"/>
                <a:gridCol w="425228"/>
                <a:gridCol w="425228"/>
                <a:gridCol w="425228"/>
                <a:gridCol w="496099"/>
                <a:gridCol w="566970"/>
                <a:gridCol w="425194"/>
              </a:tblGrid>
              <a:tr h="42565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Потребители услуг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Дебиторская задолженность на 01.01.2013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Дебиторская задолженность на 01.01.2014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(+) рост, (-) снижение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Дебиторская задолженность на 01.01.2015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(+) рост, (-) снижение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Дебиторская задолженность на 01.01.2016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(+) рост, (-) снижение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Дебиторская задолженность на 01.01.2017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(+) рост, (-) снижение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Дебиторская задолженность на 01.01.2018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(+) рост, (-) снижение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млн.руб.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млн.руб.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млн.руб.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млн.руб.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млн.руб.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172" marR="5172" marT="517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Всего 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6 656,5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8 471,8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1 815,3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27,3%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9 007,5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535,7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6,3%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10 461,5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1 454,0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16,1%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14 269,9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3 808,4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36,4%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11 897,2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-2 372,7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-16,6%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Исполнители коммунальных услуг, предоставляющие коммунальную услугу населению, в том числе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4 985,4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6 651,1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1 665,7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33,4%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7 059,3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408,2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6,1%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8 368,5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1 309,2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18,5%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11 576,6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3 208,1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38,3%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9 260,9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-2 315,7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-20,0%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1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1.1.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Гос.жил.фонд (ГУ "Жилищное агентство",ГУРЭП,Госжилфонд и др.)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28,4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51,4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23,0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81,0%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87,6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36,2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70,3%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74,2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-13,4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-15,3%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64,1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-10,1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-13,7%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14,4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22,5%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9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1.2.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Управляющие компании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3 142,0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4 333,1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1 191,1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37,9%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4 677,8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344,6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8,0%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5 885,0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1 207,3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25,8%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8 202,3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2 317,3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39,4%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6 846,9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-1 355,4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-16,5%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1.3.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ЖСК,ЖК,ТСЖ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1 728,0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2 266,5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538,6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31,2%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2 285,9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19,4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0,9%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2 409,3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123,3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5,4%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3 310,2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900,9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37,4%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2 335,5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-974,7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-29,4%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9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2 .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Бюджетные учреждения Санкт-Петербурга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301,9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349,4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47,5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15,7%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318,7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-30,7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-8,8%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267,4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-51,3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-16,1%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393,2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125,8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47,1%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278,7</a:t>
                      </a:r>
                      <a:endParaRPr lang="ru-RU" sz="900" b="1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900" b="1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114,6</a:t>
                      </a:r>
                      <a:endParaRPr lang="ru-RU" sz="900" b="1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-29,1%</a:t>
                      </a:r>
                      <a:endParaRPr lang="ru-RU" sz="900" b="0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3.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Бюджетные учреждения,финансируемые из федерального бюджета Санкт-Петербурга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533,5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459,1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-74,4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-13,9%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558,6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99,5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21,7%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417,2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-141,4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-25,3%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424,6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7,3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1,8%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421,8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-2,7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-0,6%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4.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Прочие потребители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835,7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1 012,2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176,5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21,1%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1 070,8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58,7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5,8%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1 408,3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337,5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31,5%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1 875,5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467,2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33,2%</a:t>
                      </a: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935,8</a:t>
                      </a:r>
                      <a:endParaRPr lang="ru-RU" sz="900" b="1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60,3</a:t>
                      </a:r>
                      <a:endParaRPr lang="ru-RU" sz="900" b="1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3,2%</a:t>
                      </a:r>
                      <a:endParaRPr lang="ru-RU" sz="900" b="0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5172" marR="5172" marT="5172" marB="0" anchor="b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938" y="-28575"/>
            <a:ext cx="9136062" cy="708025"/>
          </a:xfrm>
          <a:prstGeom prst="rect">
            <a:avLst/>
          </a:prstGeom>
          <a:solidFill>
            <a:sysClr val="window" lastClr="FFFFFF">
              <a:lumMod val="75000"/>
              <a:alpha val="0"/>
            </a:sys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Мероприятия, проводившиеся ГУП «ТЭК СПб»</a:t>
            </a:r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12 </a:t>
            </a:r>
            <a:r>
              <a:rPr lang="ru-RU" sz="18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месяцев</a:t>
            </a:r>
            <a:endParaRPr lang="ru-RU" sz="1800" b="1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2014 - 2017 г. для снижения задолженности</a:t>
            </a:r>
            <a:endParaRPr lang="ru-RU" sz="18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70D5F2-BC3A-4DFB-907F-4C59E38B5CD4}" type="slidenum">
              <a:rPr lang="ru-RU" sz="12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20265"/>
              </p:ext>
            </p:extLst>
          </p:nvPr>
        </p:nvGraphicFramePr>
        <p:xfrm>
          <a:off x="744644" y="836712"/>
          <a:ext cx="7662650" cy="5610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8557"/>
                <a:gridCol w="1121880"/>
                <a:gridCol w="1121880"/>
                <a:gridCol w="1121880"/>
                <a:gridCol w="878453"/>
              </a:tblGrid>
              <a:tr h="398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12 месяцев 2015 года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12 месяцев 2016 года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12 месяцев 2017 года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2017/2016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Досудебная работа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75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Направлено уведомлений о наличии задолженности, шт.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2585</a:t>
                      </a:r>
                    </a:p>
                  </a:txBody>
                  <a:tcPr marL="5589" marR="5589" marT="5589" marB="0" anchor="b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3206</a:t>
                      </a:r>
                    </a:p>
                  </a:txBody>
                  <a:tcPr marL="5589" marR="5589" marT="5589" marB="0" anchor="b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801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6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сумму, млн. руб. 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6 566,67</a:t>
                      </a:r>
                    </a:p>
                  </a:txBody>
                  <a:tcPr marL="5589" marR="5589" marT="5589" marB="0" anchor="b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8 235,62</a:t>
                      </a:r>
                    </a:p>
                  </a:txBody>
                  <a:tcPr marL="5589" marR="5589" marT="5589" marB="0" anchor="b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9 999,6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1 763,98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8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Направлено уведомлений о введении ограничения подачи тепловой энергии, шт.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1 586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2 379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177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68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сумму, млн. руб.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948,66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513,07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654,35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141,28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3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Судебные мероприятия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74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предъявленных исков, шт.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801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1205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1845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640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сумму, млн. руб.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3005,1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2 996,3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3 859,4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863,1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52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вынесенных решений, шт.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493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899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1 298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399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4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сумму, млн. руб.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1 607,3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1 937,7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1 831,6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-106,1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74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Получено исполнительных листов,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</a:t>
                      </a:r>
                      <a:r>
                        <a:rPr lang="ru-RU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сумму (основной долг, штрафные санкции,</a:t>
                      </a:r>
                      <a:r>
                        <a:rPr lang="ru-RU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государственная пошлина)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1 434,3</a:t>
                      </a:r>
                      <a:endParaRPr lang="ru-RU" sz="12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1 652,8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1 968,6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Предъявлено исполнительных листов, шт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12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9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r>
                        <a:rPr lang="ru-RU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(основной долг, штрафные санкции,</a:t>
                      </a:r>
                      <a:r>
                        <a:rPr lang="ru-RU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государственная пошлина)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518,4</a:t>
                      </a:r>
                      <a:endParaRPr lang="ru-RU" sz="12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2 035,2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2 922,7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оплат по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решениям суда по предъявленным исполнительным листам (с учетом </a:t>
                      </a:r>
                      <a:r>
                        <a:rPr lang="ru-RU" sz="120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 предъявления </a:t>
                      </a:r>
                      <a:r>
                        <a:rPr lang="ru-RU" sz="120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исп.листов</a:t>
                      </a:r>
                      <a:r>
                        <a:rPr lang="ru-RU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млн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347,7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0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 rot="16200000" flipH="1">
            <a:off x="4549139" y="-4120538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455021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220" y="1235532"/>
            <a:ext cx="3842279" cy="7921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т.ч.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просроченная задолженность –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386,3 млн. руб.</a:t>
            </a:r>
          </a:p>
          <a:p>
            <a:pPr algn="ctr">
              <a:defRPr/>
            </a:pPr>
            <a:endParaRPr lang="ru-RU" sz="15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196752"/>
            <a:ext cx="4104455" cy="7921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задолженность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отношении которой проводятся мероприятия для погашения: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6 386,3  млн. руб.(100%)</a:t>
            </a:r>
          </a:p>
          <a:p>
            <a:pPr algn="ctr">
              <a:defRPr/>
            </a:pPr>
            <a:endParaRPr lang="ru-RU" sz="15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0488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1520825" algn="l"/>
              </a:tabLs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просроченной дебиторской задолженностью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4" y="642938"/>
            <a:ext cx="8677597" cy="4286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 fontAlgn="b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Дебиторская задолженность на 01.01.2018: 11 897,2 млн. руб. </a:t>
            </a:r>
          </a:p>
          <a:p>
            <a:pPr algn="ctr">
              <a:defRPr/>
            </a:pPr>
            <a:endParaRPr lang="ru-RU" sz="15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34668761"/>
              </p:ext>
            </p:extLst>
          </p:nvPr>
        </p:nvGraphicFramePr>
        <p:xfrm>
          <a:off x="3275856" y="2132856"/>
          <a:ext cx="5688632" cy="411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271620"/>
              </p:ext>
            </p:extLst>
          </p:nvPr>
        </p:nvGraphicFramePr>
        <p:xfrm>
          <a:off x="0" y="2132856"/>
          <a:ext cx="284323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70D5F2-BC3A-4DFB-907F-4C59E38B5CD4}" type="slidenum">
              <a:rPr lang="ru-RU" sz="12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34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Диаграмма 33"/>
          <p:cNvGraphicFramePr>
            <a:graphicFrameLocks/>
          </p:cNvGraphicFramePr>
          <p:nvPr/>
        </p:nvGraphicFramePr>
        <p:xfrm>
          <a:off x="1588" y="577850"/>
          <a:ext cx="43529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" r:id="rId4" imgW="4352921" imgH="2914141" progId="Excel.Chart.8">
                  <p:embed/>
                </p:oleObj>
              </mc:Choice>
              <mc:Fallback>
                <p:oleObj r:id="rId4" imgW="4352921" imgH="291414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577850"/>
                        <a:ext cx="4352925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Диаграмма 34"/>
          <p:cNvGraphicFramePr>
            <a:graphicFrameLocks/>
          </p:cNvGraphicFramePr>
          <p:nvPr/>
        </p:nvGraphicFramePr>
        <p:xfrm>
          <a:off x="0" y="3859213"/>
          <a:ext cx="4429125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" r:id="rId6" imgW="4432176" imgH="2481287" progId="Excel.Chart.8">
                  <p:embed/>
                </p:oleObj>
              </mc:Choice>
              <mc:Fallback>
                <p:oleObj r:id="rId6" imgW="4432176" imgH="248128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9213"/>
                        <a:ext cx="4429125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Диаграмма 35"/>
          <p:cNvGraphicFramePr>
            <a:graphicFrameLocks/>
          </p:cNvGraphicFramePr>
          <p:nvPr/>
        </p:nvGraphicFramePr>
        <p:xfrm>
          <a:off x="4357688" y="3895725"/>
          <a:ext cx="4643437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" r:id="rId8" imgW="4645555" imgH="2865368" progId="Excel.Chart.8">
                  <p:embed/>
                </p:oleObj>
              </mc:Choice>
              <mc:Fallback>
                <p:oleObj r:id="rId8" imgW="4645555" imgH="286536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895725"/>
                        <a:ext cx="4643437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Диаграмма 37"/>
          <p:cNvGraphicFramePr>
            <a:graphicFrameLocks/>
          </p:cNvGraphicFramePr>
          <p:nvPr/>
        </p:nvGraphicFramePr>
        <p:xfrm>
          <a:off x="4284663" y="931863"/>
          <a:ext cx="46958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" r:id="rId10" imgW="4694327" imgH="2883658" progId="Excel.Chart.8">
                  <p:embed/>
                </p:oleObj>
              </mc:Choice>
              <mc:Fallback>
                <p:oleObj r:id="rId10" imgW="4694327" imgH="288365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931863"/>
                        <a:ext cx="4695825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79565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520825" algn="l"/>
              </a:tabLs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взысканию дебиторской задолженности в судебном порядке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D2B89000-CCFF-468A-BA85-1716CE6080F3}" type="slidenum">
              <a:rPr lang="ru-RU" sz="1200" b="1">
                <a:solidFill>
                  <a:schemeClr val="bg1"/>
                </a:solidFill>
              </a:rPr>
              <a:pPr algn="r" eaLnBrk="1" hangingPunct="1"/>
              <a:t>15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7657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 rot="16200000" flipH="1">
            <a:off x="4549139" y="-4120538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Прямоугольник 9"/>
          <p:cNvSpPr>
            <a:spLocks noChangeArrowheads="1"/>
          </p:cNvSpPr>
          <p:nvPr/>
        </p:nvSpPr>
        <p:spPr bwMode="auto">
          <a:xfrm>
            <a:off x="714375" y="428625"/>
            <a:ext cx="742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предъявленных исках за 2017 год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50" y="6000750"/>
          <a:ext cx="169863" cy="307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863"/>
              </a:tblGrid>
              <a:tr h="307975"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94" marR="9494" marT="950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572375" y="1928813"/>
            <a:ext cx="285750" cy="71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7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57750" y="2928938"/>
            <a:ext cx="500063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0" y="2214563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0688" y="3286125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0" y="4929188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0" y="4357688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7813" y="4857750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43563" y="5072063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57875" y="4929188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2063" y="1214438"/>
            <a:ext cx="500062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0688" y="642938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57938" y="3786188"/>
            <a:ext cx="2678112" cy="714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700" dirty="0"/>
              <a:t>   </a:t>
            </a:r>
          </a:p>
        </p:txBody>
      </p:sp>
      <p:sp>
        <p:nvSpPr>
          <p:cNvPr id="27674" name="Прямоугольник 10"/>
          <p:cNvSpPr>
            <a:spLocks noChangeArrowheads="1"/>
          </p:cNvSpPr>
          <p:nvPr/>
        </p:nvSpPr>
        <p:spPr bwMode="auto">
          <a:xfrm>
            <a:off x="428625" y="3429000"/>
            <a:ext cx="8429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вынесенных решениях за 2017 год</a:t>
            </a:r>
          </a:p>
        </p:txBody>
      </p:sp>
    </p:spTree>
    <p:extLst>
      <p:ext uri="{BB962C8B-B14F-4D97-AF65-F5344CB8AC3E}">
        <p14:creationId xmlns:p14="http://schemas.microsoft.com/office/powerpoint/2010/main" val="19421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Диаграмма 32"/>
          <p:cNvGraphicFramePr>
            <a:graphicFrameLocks/>
          </p:cNvGraphicFramePr>
          <p:nvPr/>
        </p:nvGraphicFramePr>
        <p:xfrm>
          <a:off x="4214813" y="3929063"/>
          <a:ext cx="478631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" r:id="rId4" imgW="4791871" imgH="2566638" progId="Excel.Chart.8">
                  <p:embed/>
                </p:oleObj>
              </mc:Choice>
              <mc:Fallback>
                <p:oleObj r:id="rId4" imgW="4791871" imgH="25666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929063"/>
                        <a:ext cx="4786312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Диаграмма 3"/>
          <p:cNvGraphicFramePr>
            <a:graphicFrameLocks/>
          </p:cNvGraphicFramePr>
          <p:nvPr/>
        </p:nvGraphicFramePr>
        <p:xfrm>
          <a:off x="4214813" y="785813"/>
          <a:ext cx="49403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" r:id="rId6" imgW="4944285" imgH="2859272" progId="Excel.Chart.8">
                  <p:embed/>
                </p:oleObj>
              </mc:Choice>
              <mc:Fallback>
                <p:oleObj r:id="rId6" imgW="4944285" imgH="28592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85813"/>
                        <a:ext cx="49403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79565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520825" algn="l"/>
              </a:tabLs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взысканию дебиторской задолженности в судебном порядке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" y="6597353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1438E852-DF52-4F34-83B9-F630B6995955}" type="slidenum">
              <a:rPr lang="ru-RU" sz="1200" b="1">
                <a:solidFill>
                  <a:schemeClr val="bg1"/>
                </a:solidFill>
              </a:rPr>
              <a:pPr algn="r" eaLnBrk="1" hangingPunct="1"/>
              <a:t>16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6631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 rot="16200000" flipH="1">
            <a:off x="4549142" y="-4120538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Прямоугольник 10"/>
          <p:cNvSpPr>
            <a:spLocks noChangeArrowheads="1"/>
          </p:cNvSpPr>
          <p:nvPr/>
        </p:nvSpPr>
        <p:spPr bwMode="auto">
          <a:xfrm>
            <a:off x="285750" y="468313"/>
            <a:ext cx="8429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полученных исполнительных листах за 2017 год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00788" y="1628775"/>
            <a:ext cx="1057275" cy="85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7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57750" y="2928938"/>
            <a:ext cx="500063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0" y="2214563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0688" y="3286125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0" y="4929188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0" y="4357688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7813" y="4857750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43563" y="5072063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57875" y="4929188"/>
            <a:ext cx="5715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2063" y="1214438"/>
            <a:ext cx="500062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0688" y="642938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57938" y="3786188"/>
            <a:ext cx="2678112" cy="714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700" dirty="0"/>
              <a:t>   </a:t>
            </a:r>
          </a:p>
        </p:txBody>
      </p:sp>
      <p:sp>
        <p:nvSpPr>
          <p:cNvPr id="26646" name="Прямоугольник 10"/>
          <p:cNvSpPr>
            <a:spLocks noChangeArrowheads="1"/>
          </p:cNvSpPr>
          <p:nvPr/>
        </p:nvSpPr>
        <p:spPr bwMode="auto">
          <a:xfrm>
            <a:off x="539750" y="3387725"/>
            <a:ext cx="8429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предъявленных исполнительных листах за 2017 год</a:t>
            </a:r>
          </a:p>
        </p:txBody>
      </p:sp>
      <p:graphicFrame>
        <p:nvGraphicFramePr>
          <p:cNvPr id="26647" name="Диаграмма 1"/>
          <p:cNvGraphicFramePr>
            <a:graphicFrameLocks/>
          </p:cNvGraphicFramePr>
          <p:nvPr/>
        </p:nvGraphicFramePr>
        <p:xfrm>
          <a:off x="0" y="712788"/>
          <a:ext cx="4357688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" r:id="rId9" imgW="4359018" imgH="2481287" progId="Excel.Chart.8">
                  <p:embed/>
                </p:oleObj>
              </mc:Choice>
              <mc:Fallback>
                <p:oleObj r:id="rId9" imgW="4359018" imgH="248128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2788"/>
                        <a:ext cx="4357688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Диаграмма 31"/>
          <p:cNvGraphicFramePr>
            <a:graphicFrameLocks/>
          </p:cNvGraphicFramePr>
          <p:nvPr/>
        </p:nvGraphicFramePr>
        <p:xfrm>
          <a:off x="0" y="3786188"/>
          <a:ext cx="42148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5" r:id="rId11" imgW="4212701" imgH="2688569" progId="Excel.Chart.8">
                  <p:embed/>
                </p:oleObj>
              </mc:Choice>
              <mc:Fallback>
                <p:oleObj r:id="rId11" imgW="4212701" imgH="268856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86188"/>
                        <a:ext cx="4214813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5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70326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дебиторской, кредиторской и ссудной задолженности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ГУП «ТЭК СПб»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" y="6597353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6C2891C-FB0E-4F17-9C6E-AE9F1F9C2839}" type="slidenum">
              <a:rPr lang="ru-RU" sz="1200" b="1">
                <a:solidFill>
                  <a:prstClr val="white"/>
                </a:solidFill>
              </a:rPr>
              <a:pPr algn="r" eaLnBrk="1" hangingPunct="1"/>
              <a:t>17</a:t>
            </a:fld>
            <a:endParaRPr lang="ru-RU" sz="1200" b="1" dirty="0">
              <a:solidFill>
                <a:prstClr val="white"/>
              </a:solidFill>
            </a:endParaRPr>
          </a:p>
        </p:txBody>
      </p:sp>
      <p:pic>
        <p:nvPicPr>
          <p:cNvPr id="4101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68714"/>
              </p:ext>
            </p:extLst>
          </p:nvPr>
        </p:nvGraphicFramePr>
        <p:xfrm>
          <a:off x="251520" y="733404"/>
          <a:ext cx="4464496" cy="306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7499381"/>
              </p:ext>
            </p:extLst>
          </p:nvPr>
        </p:nvGraphicFramePr>
        <p:xfrm>
          <a:off x="161798" y="3706045"/>
          <a:ext cx="4536393" cy="262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601571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Дебиторская задолженность за тепловую энергию с  учетом резерва по сомнительным долгам.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79623" y="3212976"/>
            <a:ext cx="3672408" cy="5760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01.01.2018  в  дебиторской задолженности отсутствует </a:t>
            </a:r>
          </a:p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задолженность по субсидиям на компенсацию недополученных</a:t>
            </a:r>
          </a:p>
          <a:p>
            <a:pPr algn="ctr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оходов (изменение учета субсидий)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469029"/>
              </p:ext>
            </p:extLst>
          </p:nvPr>
        </p:nvGraphicFramePr>
        <p:xfrm>
          <a:off x="5100133" y="732427"/>
          <a:ext cx="3820532" cy="276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851649"/>
              </p:ext>
            </p:extLst>
          </p:nvPr>
        </p:nvGraphicFramePr>
        <p:xfrm>
          <a:off x="4522781" y="3598278"/>
          <a:ext cx="4392042" cy="285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6700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550" cy="703263"/>
          </a:xfrm>
          <a:noFill/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Кредитный портфель и ссудная задолженность предприятия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6E743EC-02E7-4F24-8F99-765C1C7487DF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Объект 1"/>
          <p:cNvSpPr>
            <a:spLocks noGrp="1"/>
          </p:cNvSpPr>
          <p:nvPr>
            <p:ph idx="1"/>
          </p:nvPr>
        </p:nvSpPr>
        <p:spPr>
          <a:xfrm>
            <a:off x="4608512" y="818318"/>
            <a:ext cx="4211959" cy="4050842"/>
          </a:xfrm>
        </p:spPr>
        <p:txBody>
          <a:bodyPr>
            <a:noAutofit/>
          </a:bodyPr>
          <a:lstStyle/>
          <a:p>
            <a:pPr algn="just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2017 года объем ссудной задолженности ГУП «ТЭК СПб» без учета целевого кредита по ДЦП М.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Охта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уменьшился на 370 млн. руб. Снижение задолженности по кредитному портфелю вызвано ростом поступлений денежных средств в счет погашения дебиторской задолженности, в том числе по просроченной. В части кредитных договоров, привлеченных с целью финансирования ДЦП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М.Охта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остаток задолженности  в сумме 250 млн. руб. был погашен в декабре 2017 года. Таким образом, общее снижение ссудной задолженности по кредитному портфелю за 2017 год составило 620 млн. руб.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Уменьшение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объема начисленных процентов за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сравнению с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годом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151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обусловлено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снижением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 по кредитному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портфелю и более низкими ставками.</a:t>
            </a:r>
          </a:p>
          <a:p>
            <a:pPr algn="just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Относительно плана 2017 года экономия по обслуживанию кредитного портфеля ГУП «ТЭК СПб»  в 2017 году составила 536 млн. руб. (59%) по следующим причинам:</a:t>
            </a:r>
          </a:p>
          <a:p>
            <a:pPr marL="355600" lvl="1" indent="-355600" algn="just">
              <a:buNone/>
              <a:tabLst>
                <a:tab pos="355600" algn="l"/>
              </a:tabLst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снижение ссудной задолженности;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1" indent="-355600" algn="just">
              <a:buNone/>
              <a:tabLst>
                <a:tab pos="355600" algn="l"/>
              </a:tabLst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заключение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кредитных договоров по  результатам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аукционов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низким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ставкам относительно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запланированных; </a:t>
            </a:r>
          </a:p>
          <a:p>
            <a:pPr marL="355600" lvl="1" indent="-355600" algn="just">
              <a:buNone/>
              <a:tabLst>
                <a:tab pos="355600" algn="l"/>
              </a:tabLst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рациональное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предприятия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1" indent="-355600" algn="just">
              <a:buNone/>
              <a:tabLst>
                <a:tab pos="355600" algn="l"/>
              </a:tabLst>
            </a:pP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1" indent="-355600" algn="just">
              <a:buNone/>
              <a:tabLst>
                <a:tab pos="355600" algn="l"/>
              </a:tabLst>
            </a:pP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487" y="2723728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 на проценты по кредитам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– 2017гг.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789961"/>
              </p:ext>
            </p:extLst>
          </p:nvPr>
        </p:nvGraphicFramePr>
        <p:xfrm>
          <a:off x="611560" y="4554878"/>
          <a:ext cx="4824536" cy="285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60932" y="702902"/>
            <a:ext cx="61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927"/>
              </p:ext>
            </p:extLst>
          </p:nvPr>
        </p:nvGraphicFramePr>
        <p:xfrm>
          <a:off x="107501" y="913310"/>
          <a:ext cx="4464496" cy="16429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6596"/>
                <a:gridCol w="626596"/>
                <a:gridCol w="626596"/>
                <a:gridCol w="626596"/>
                <a:gridCol w="626596"/>
                <a:gridCol w="665758"/>
                <a:gridCol w="665758"/>
              </a:tblGrid>
              <a:tr h="3552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01.01.2017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01.01.2018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Отклонения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Кредитный портфель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Ссудная задолженность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Кредитный портфель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Ссудная задолженность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Кредитный портфель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Ссудная задолженность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10 857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9 600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13 180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8 980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2 323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- 620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5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М. Охта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577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250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-577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-250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учета М.Охты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10 280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9 350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13 180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8 980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2 900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-370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38463"/>
              </p:ext>
            </p:extLst>
          </p:nvPr>
        </p:nvGraphicFramePr>
        <p:xfrm>
          <a:off x="710999" y="3108814"/>
          <a:ext cx="3897512" cy="1440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4355"/>
                <a:gridCol w="608595"/>
                <a:gridCol w="497941"/>
                <a:gridCol w="597530"/>
                <a:gridCol w="469091"/>
              </a:tblGrid>
              <a:tr h="5389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  2016 года 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 2017 года 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Отклонение (факт 2017/факт 2016)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абс.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отн.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начисленных процентов по кредитам</a:t>
                      </a:r>
                      <a:r>
                        <a:rPr lang="ru-RU" sz="11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млн</a:t>
                      </a:r>
                      <a:r>
                        <a:rPr lang="ru-RU" sz="11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762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-151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83%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3993228" y="5373216"/>
            <a:ext cx="1586883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4526905"/>
            <a:ext cx="1921024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рефинансирования задолженности по кредитным договорам в 2017 году по более низким ставкам, средневзвешенная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по кредитному портфелю на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01.01.2018 снизилась и составляет  - </a:t>
            </a:r>
          </a:p>
          <a:p>
            <a:pPr algn="ctr"/>
            <a:r>
              <a:rPr lang="ru-RU" sz="1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8,19%</a:t>
            </a:r>
            <a:endParaRPr lang="ru-RU" sz="9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7447" y="2885311"/>
            <a:ext cx="61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118281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703263"/>
          </a:xfrm>
          <a:noFill/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показателей относительных коэффициентов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ликвидности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«ТЭК СПб» за 2015 – 2017 годы.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" y="6597353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6C2891C-FB0E-4F17-9C6E-AE9F1F9C2839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19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059553"/>
              </p:ext>
            </p:extLst>
          </p:nvPr>
        </p:nvGraphicFramePr>
        <p:xfrm>
          <a:off x="395536" y="704068"/>
          <a:ext cx="9029822" cy="584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782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</a:rPr>
              <a:pPr algn="r" eaLnBrk="1" hangingPunct="1"/>
              <a:t>2</a:t>
            </a:fld>
            <a:endParaRPr lang="ru-RU" sz="1200" b="1" dirty="0">
              <a:solidFill>
                <a:prstClr val="white"/>
              </a:solidFill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-19139"/>
            <a:ext cx="770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Характеристика Государственного унитарного предприятия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«Топливно-энергетический комплекс Санкт-Петербурга»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59389152"/>
              </p:ext>
            </p:extLst>
          </p:nvPr>
        </p:nvGraphicFramePr>
        <p:xfrm>
          <a:off x="28600" y="732629"/>
          <a:ext cx="8784530" cy="228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03805" y="282981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ГУП «ТЭК СПб» эксплуатирует: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1893" y="3274101"/>
            <a:ext cx="123050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котельных </a:t>
            </a:r>
          </a:p>
          <a:p>
            <a:pPr algn="ctr"/>
            <a:endParaRPr lang="ru-RU" sz="3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установленной мощностью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9 107,8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Гкал/час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8029" y="3263818"/>
            <a:ext cx="1008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4 720 км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тепловых сетей, </a:t>
            </a:r>
          </a:p>
          <a:p>
            <a:pPr algn="ctr"/>
            <a:r>
              <a:rPr lang="ru-RU" sz="105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05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05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123,2 км. </a:t>
            </a:r>
            <a:r>
              <a:rPr lang="ru-RU" sz="105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05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езхозяйных</a:t>
            </a:r>
            <a:r>
              <a:rPr lang="ru-RU" sz="105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сетей</a:t>
            </a:r>
            <a:endParaRPr lang="ru-RU" sz="105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6905" y="3250171"/>
            <a:ext cx="791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218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ЦТП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69859143"/>
              </p:ext>
            </p:extLst>
          </p:nvPr>
        </p:nvGraphicFramePr>
        <p:xfrm>
          <a:off x="174166" y="5286403"/>
          <a:ext cx="8888537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75" y="3263818"/>
            <a:ext cx="1939154" cy="198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081428"/>
              </p:ext>
            </p:extLst>
          </p:nvPr>
        </p:nvGraphicFramePr>
        <p:xfrm>
          <a:off x="5652120" y="940768"/>
          <a:ext cx="3672408" cy="207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44208" y="743325"/>
            <a:ext cx="26997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выручки от реализации </a:t>
            </a:r>
            <a:endParaRPr lang="ru-RU" sz="105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Z:\210117\Фото ТЭКа\TSB_11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7" y="2829818"/>
            <a:ext cx="1777467" cy="24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Z:\210117\Фото ТЭКа\copy_of_I63F3297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85" y="3199149"/>
            <a:ext cx="2482231" cy="206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34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34542" y="84750"/>
            <a:ext cx="7777608" cy="582973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закупочной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за 2016-2017 гг.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" y="6627694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3424748-E5DC-4D8E-8006-1B98E1EDB7FA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096261"/>
              </p:ext>
            </p:extLst>
          </p:nvPr>
        </p:nvGraphicFramePr>
        <p:xfrm>
          <a:off x="-900608" y="4509120"/>
          <a:ext cx="5954993" cy="246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484791"/>
              </p:ext>
            </p:extLst>
          </p:nvPr>
        </p:nvGraphicFramePr>
        <p:xfrm>
          <a:off x="120650" y="836712"/>
          <a:ext cx="8915400" cy="546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Лист" r:id="rId7" imgW="8334360" imgH="5105373" progId="Excel.Sheet.12">
                  <p:embed/>
                </p:oleObj>
              </mc:Choice>
              <mc:Fallback>
                <p:oleObj name="Лист" r:id="rId7" imgW="8334360" imgH="51053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650" y="836712"/>
                        <a:ext cx="8915400" cy="5461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CA8F20D-F14E-4882-B840-118F0DBDE714}" type="slidenum"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21</a:t>
            </a:fld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 rot="16200000" flipH="1">
            <a:off x="4549145" y="-3983276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476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по импортозамещению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157788"/>
            <a:ext cx="9144000" cy="14398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93663" eaLnBrk="0" hangingPunct="0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Экономический эффект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мероприятий по импортозамещению составил:</a:t>
            </a:r>
          </a:p>
          <a:p>
            <a:pPr marL="93663" eaLnBrk="0" hangingPunct="0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- запорная арматура -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3 903 276,00 рублей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НДС.</a:t>
            </a:r>
          </a:p>
          <a:p>
            <a:pPr marL="93663" eaLnBrk="0" hangingPunct="0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году - запорная арматура –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11 915 337,00 рублей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НДС.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3663" algn="just" eaLnBrk="0" hangingPunct="0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2018 году планируется снижение доли импортного оборудования и материалов до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куда войдут только те товары и комплектующие (компьютерная, офисная техника и расходные материалы к ней), которые будет невозможно заменить в силу отсутствия их производства на территории РФ. </a:t>
            </a:r>
          </a:p>
        </p:txBody>
      </p:sp>
      <p:sp>
        <p:nvSpPr>
          <p:cNvPr id="2055" name="TextBox 19"/>
          <p:cNvSpPr txBox="1">
            <a:spLocks noChangeArrowheads="1"/>
          </p:cNvSpPr>
          <p:nvPr/>
        </p:nvSpPr>
        <p:spPr bwMode="auto">
          <a:xfrm>
            <a:off x="-11113" y="549275"/>
            <a:ext cx="91440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2016 - 2017 годах проведено замещение импортных ТМЦ: запорная арматура (краны шаровые).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132138" y="915988"/>
            <a:ext cx="0" cy="222567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716338"/>
            <a:ext cx="914400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3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Перспективные категория ТМЦ для импортозамещения на среднесрочную перспективу: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Запорная арматура: комплектующие, ЗИП к имеющейся технике. </a:t>
            </a: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Насосное оборудование: комплектующие, ЗИП к имеющейся технике. </a:t>
            </a: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Оборудование КИПиА: автоматика безопасности, учет показаний, датчики, регуляторы, счетчики газа и пара. </a:t>
            </a: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Химические реактивы: метол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Merk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кислота азотная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Sigma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Aldrich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Лабораторное оборудование и приборы: электроды,  наконечники, фильтры для дозаторов.</a:t>
            </a:r>
          </a:p>
        </p:txBody>
      </p:sp>
      <p:pic>
        <p:nvPicPr>
          <p:cNvPr id="205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6350"/>
            <a:ext cx="1258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6300788" y="887413"/>
            <a:ext cx="0" cy="22542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Диаграмма 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81075"/>
            <a:ext cx="30241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Диаграмма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987425"/>
            <a:ext cx="30178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Диаграмма 2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981075"/>
            <a:ext cx="31702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72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4"/>
          <p:cNvSpPr txBox="1">
            <a:spLocks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47500" lnSpcReduction="20000"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None/>
              <a:defRPr sz="27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pic>
        <p:nvPicPr>
          <p:cNvPr id="1433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53975" y="22430"/>
            <a:ext cx="90360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Обращения потребителей  на интернет-портал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 Санкт-Петербург»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93081"/>
              </p:ext>
            </p:extLst>
          </p:nvPr>
        </p:nvGraphicFramePr>
        <p:xfrm>
          <a:off x="401092" y="836712"/>
          <a:ext cx="8498145" cy="2450316"/>
        </p:xfrm>
        <a:graphic>
          <a:graphicData uri="http://schemas.openxmlformats.org/drawingml/2006/table">
            <a:tbl>
              <a:tblPr/>
              <a:tblGrid>
                <a:gridCol w="588349"/>
                <a:gridCol w="3582559"/>
                <a:gridCol w="2209254"/>
                <a:gridCol w="2117983"/>
              </a:tblGrid>
              <a:tr h="54970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обращений поступивших на портал «Наш Санкт-Петербург»                   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2017 г.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 обращения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поступивших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обращений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том числе в зоне ответственности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ГУП «ТЭК СПб» 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Качество теплоснабжения (ГВС и отопление)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1013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85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28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1738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6117" y="3789040"/>
            <a:ext cx="8771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 1 января по 31 декабря 2017 года на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интернет-портал «Наш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Санкт- Петербург» в адрес ГУП «ТЭК СПб» поступило около 6-ти тысяч обращений, более 70%, а именно  </a:t>
            </a:r>
            <a:r>
              <a:rPr lang="ru-RU" sz="1600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4205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обращений находилось не в зоне ответственности ГУП  «ТЭК СПб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 fontAlgn="base"/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1738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обращений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находившихся в зоне ответственности ГУП «ТЭК СПб» специалистами ГУП «ТЭК СПб» были проведены проверки с составлением актов, писем, фото отчетов с последующим размещением на портале «Наш Санкт-Петербург».</a:t>
            </a:r>
          </a:p>
          <a:p>
            <a:pPr algn="just" fontAlgn="base"/>
            <a:endParaRPr lang="ru-RU" sz="16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7010400" y="6624736"/>
            <a:ext cx="2133600" cy="2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3B1FA64-B860-49BC-9D93-A39917080304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91681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4"/>
          <p:cNvSpPr txBox="1">
            <a:spLocks/>
          </p:cNvSpPr>
          <p:nvPr/>
        </p:nvSpPr>
        <p:spPr>
          <a:xfrm>
            <a:off x="-3" y="6597774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7786710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Предприятия в части заключения договоров о подключении объектов к системам теплоснабжения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45972"/>
              </p:ext>
            </p:extLst>
          </p:nvPr>
        </p:nvGraphicFramePr>
        <p:xfrm>
          <a:off x="214282" y="1125815"/>
          <a:ext cx="8143933" cy="22924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97400"/>
                <a:gridCol w="2190903"/>
                <a:gridCol w="2655630"/>
              </a:tblGrid>
              <a:tr h="402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Период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Показатель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400" b="1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25161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Заявки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заключение договоров о подключении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46" marR="6046" marT="6046" marB="0" anchor="ctr">
                    <a:noFill/>
                  </a:tcPr>
                </a:tc>
              </a:tr>
              <a:tr h="203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шт.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2036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Заключено договоров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 подключении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5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Количество, шт.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2305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Нагрузка, Гкал/час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193,21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419,02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247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млн.руб. (без НДС) 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679,92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858,65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2305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Исполнено договоров о подключении 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5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Количество, шт.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221692" y="1107265"/>
            <a:ext cx="3270188" cy="449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214282" y="680043"/>
            <a:ext cx="8501122" cy="3006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действующих договоров о подключении составляет 411 шт.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</a:rPr>
              <a:pPr algn="r" eaLnBrk="1" hangingPunct="1"/>
              <a:t>23</a:t>
            </a:fld>
            <a:endParaRPr lang="ru-RU" sz="1200" b="1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29874"/>
              </p:ext>
            </p:extLst>
          </p:nvPr>
        </p:nvGraphicFramePr>
        <p:xfrm>
          <a:off x="207097" y="4077073"/>
          <a:ext cx="8382757" cy="17384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2656"/>
                <a:gridCol w="952698"/>
                <a:gridCol w="862455"/>
                <a:gridCol w="1048237"/>
                <a:gridCol w="796415"/>
                <a:gridCol w="898519"/>
                <a:gridCol w="1075906"/>
                <a:gridCol w="875871"/>
              </a:tblGrid>
              <a:tr h="360039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Период                               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strike="noStrike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</a:p>
                  </a:txBody>
                  <a:tcPr anchor="ctr"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выполне ния </a:t>
                      </a:r>
                      <a:endParaRPr lang="ru-RU" sz="12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ния</a:t>
                      </a:r>
                      <a:endParaRPr lang="ru-RU" sz="12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38354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по договорам о подключении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1344,07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1334,96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1200,0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1202,65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1260,0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3501008"/>
            <a:ext cx="8390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от взимания платы за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подключения в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динамике за 2016-2017 гг.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28183" y="3827914"/>
            <a:ext cx="2246519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., без НДС</a:t>
            </a:r>
          </a:p>
        </p:txBody>
      </p:sp>
    </p:spTree>
    <p:extLst>
      <p:ext uri="{BB962C8B-B14F-4D97-AF65-F5344CB8AC3E}">
        <p14:creationId xmlns:p14="http://schemas.microsoft.com/office/powerpoint/2010/main" val="1340738041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4"/>
          <p:cNvSpPr txBox="1">
            <a:spLocks/>
          </p:cNvSpPr>
          <p:nvPr/>
        </p:nvSpPr>
        <p:spPr>
          <a:xfrm>
            <a:off x="-3" y="6597774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1E9AF-D34B-44BE-9856-6DCCDF1F191B}" type="slidenum">
              <a:rPr lang="ru-RU" b="1">
                <a:solidFill>
                  <a:prstClr val="white"/>
                </a:solidFill>
              </a:rPr>
              <a:pPr/>
              <a:t>24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7715272" cy="68004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Установление платы за подключение в индивидуальном порядке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25503"/>
              </p:ext>
            </p:extLst>
          </p:nvPr>
        </p:nvGraphicFramePr>
        <p:xfrm>
          <a:off x="107504" y="2183151"/>
          <a:ext cx="8858312" cy="34604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2942"/>
                <a:gridCol w="8215370"/>
              </a:tblGrid>
              <a:tr h="75696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объекту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«Капитал Северо-Запад», жилой дом по адресу: Санкт-Петербург, Московское шоссе, д. 13, лит. ЕА, подключаемая нагрузка – 3 Гкал/час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Распоряжением Комитета по тарифам Санкт-Петербурга установлена плата за подключение в индивидуальном порядке.</a:t>
                      </a:r>
                    </a:p>
                  </a:txBody>
                  <a:tcPr>
                    <a:noFill/>
                  </a:tcPr>
                </a:tc>
              </a:tr>
              <a:tr h="756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объекту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Сэтл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Сити»,  жилой дом по адресу: Санкт-Петербург, г. Кронштадт,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Тулонская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аллея, дом 2, литера В, подключаемая нагрузка – 3,576232 Гкал/час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Распоряжением Комитета по тарифам Санкт-Петербурга установлена плата за подключение в индивидуальном порядке</a:t>
                      </a:r>
                    </a:p>
                  </a:txBody>
                  <a:tcPr>
                    <a:noFill/>
                  </a:tcPr>
                </a:tc>
              </a:tr>
              <a:tr h="97324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объекту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 «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Мегаполис-Инвест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 жилой дом по адресу: Санкт-Петербург, ул.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Тамбасова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участок 69 (юго-восточнее д. 5, литера В по ул. 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Тамбасова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подключаемая нагрузка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3,205 Гкал/час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Распоряжением Комитета по тарифам Санкт-Петербурга установлена плата за подключение в индивидуальном порядке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7324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объекту 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lang="ru-RU" sz="12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Теплоэнерго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Пиковая котельная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адресу: г. Санкт-Петербург, территория предприятия «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Предпортовый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(Ленинские искры), подключаемая 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нагрузка 142,2 Гкал/час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 Документы на установление индивидуального тарифа направлены в Комитет по тарифам Санкт-Петербурга, открыто дело (Приказ  Комитета по тарифам №211 от 07.12.17 об открытие дела об установлении платы за подключение).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857233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исполнение приказа ГУП «ТЭК СПб» от 15.05.2017 № 313 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предприятием на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постоянной основе проводится анализ поступающих заявок на подключение потребителей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целью определения целесообразности применения индивидуального тарифа по плате за подключение.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78645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2017г. заключено 4 договора по которым плата за подключение к системам теплоснабжения устанавливается в индивидуальном порядке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42161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4"/>
          <p:cNvSpPr txBox="1">
            <a:spLocks/>
          </p:cNvSpPr>
          <p:nvPr/>
        </p:nvSpPr>
        <p:spPr>
          <a:xfrm>
            <a:off x="45240" y="6597774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prstClr val="white"/>
                </a:solidFill>
              </a:rPr>
              <a:t>25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7786710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Достижение показателей целевой модели дорожной карты «Получение разрешения на строительство»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5382"/>
              </p:ext>
            </p:extLst>
          </p:nvPr>
        </p:nvGraphicFramePr>
        <p:xfrm>
          <a:off x="472393" y="4489101"/>
          <a:ext cx="8359251" cy="14601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94621"/>
                <a:gridCol w="785470"/>
                <a:gridCol w="1071095"/>
                <a:gridCol w="642657"/>
                <a:gridCol w="785470"/>
                <a:gridCol w="856876"/>
                <a:gridCol w="571251"/>
                <a:gridCol w="1751811"/>
              </a:tblGrid>
              <a:tr h="4890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algn="l" fontAlgn="ctr"/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</a:t>
                      </a:r>
                      <a:r>
                        <a:rPr lang="ru-RU" sz="1100" b="1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значение показателя 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конец 2019 г.)</a:t>
                      </a:r>
                      <a:endParaRPr lang="ru-RU" sz="11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381526"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 </a:t>
                      </a:r>
                      <a:endParaRPr lang="en-US" sz="1200" b="1" i="0" u="none" strike="noStrike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on-line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 </a:t>
                      </a:r>
                      <a:endParaRPr lang="en-US" sz="1200" b="1" i="0" u="none" strike="noStrike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5696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заявок на заключение договора о подключении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69,43 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463968" y="4122670"/>
            <a:ext cx="8501122" cy="34002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подключение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10800000" flipV="1">
            <a:off x="463968" y="6021288"/>
            <a:ext cx="8501122" cy="4286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Целевое значение показателя достигнуто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4" y="834692"/>
            <a:ext cx="1234629" cy="1729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8" y="1485233"/>
            <a:ext cx="1234629" cy="156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123728" y="900239"/>
            <a:ext cx="6657836" cy="576064"/>
          </a:xfrm>
          <a:prstGeom prst="roundRect">
            <a:avLst/>
          </a:prstGeom>
          <a:solidFill>
            <a:srgbClr val="E6EA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 №147-р от 31.01.2017 «Об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целевых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моделей упрощения процедур ведения бизнеса и повышения инвестиционной привлекательности субъектов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Федерации».</a:t>
            </a:r>
            <a:endParaRPr lang="ru-RU" sz="105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57198" y="1628800"/>
            <a:ext cx="6654384" cy="576064"/>
          </a:xfrm>
          <a:prstGeom prst="roundRect">
            <a:avLst/>
          </a:prstGeom>
          <a:solidFill>
            <a:srgbClr val="E6EA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Санкт-Петербурга  №12-рп от 17.02.2017 «Об утверждении плана мероприятий ("дорожных карт") по внедрению в Санкт-Петербурге целевых моделей упрощения процедур ведения бизнеса и повышения инвестиционной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привлекательности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Санкт-Петербурга»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7198" y="2267571"/>
            <a:ext cx="6654384" cy="1728192"/>
          </a:xfrm>
          <a:prstGeom prst="roundRect">
            <a:avLst/>
          </a:prstGeom>
          <a:solidFill>
            <a:srgbClr val="E6EA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было реализовано два проекта в области информатизации, обеспечившие ГУП «ТЭК СПб» достижение показателей целевой модели «Подключение к системам теплоснабжения, к центральным системам водоснабжения и водоотведения».</a:t>
            </a:r>
          </a:p>
          <a:p>
            <a:endParaRPr lang="ru-RU" sz="105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электронного сервиса получила положительную оценку Агентства стратегических инициатив, 8 и 9 августа в Агентстве стратегических инициатив в Москве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Всероссийском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семинар-совещание по обмену опытом внедрения целевых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моделей. </a:t>
            </a:r>
            <a:endParaRPr lang="en-US" sz="105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Практика ГУП «ТЭК СПб» признана одной из лучших в России и размещена на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сайте Агентства стратегических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инициатив.</a:t>
            </a:r>
            <a:endParaRPr lang="ru-RU" sz="105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7279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26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071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Показатели экономической эффективности деятельности </a:t>
            </a:r>
          </a:p>
          <a:p>
            <a:pPr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ГУП «ТЭК СПб» за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98916"/>
              </p:ext>
            </p:extLst>
          </p:nvPr>
        </p:nvGraphicFramePr>
        <p:xfrm>
          <a:off x="107504" y="764706"/>
          <a:ext cx="8856984" cy="5819705"/>
        </p:xfrm>
        <a:graphic>
          <a:graphicData uri="http://schemas.openxmlformats.org/drawingml/2006/table">
            <a:tbl>
              <a:tblPr/>
              <a:tblGrid>
                <a:gridCol w="369041"/>
                <a:gridCol w="3871650"/>
                <a:gridCol w="925883"/>
                <a:gridCol w="811890"/>
                <a:gridCol w="2878520"/>
              </a:tblGrid>
              <a:tr h="249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показателя, </a:t>
                      </a:r>
                      <a:r>
                        <a:rPr lang="ru-RU" sz="9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ед.измерения</a:t>
                      </a:r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 2017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 2017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Информация о достижении планового значения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. Финансово-экономические 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Выручка от реализации (работ, услуг),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27 902,6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29 565,9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Чистая прибыль (убыток),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4659,2%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9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Чистые активы,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43 920,7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51 959,1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18,3%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Часть прибыли, остающаяся после уплаты налогов и обязательных платежей, подлежащая перечислению в бюджет Санкт-Петербурга,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Коэффициент срочной ликвидности: по форме  «Бухгалтерский баланс» (оборотные активы – запасы и затраты – долгосрочная дебиторская задолженность / краткосрочные обязательства)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0,06 пункта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Рентабельность по чистой прибыли: чистая прибыль/выручка*100,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0,925%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</a:t>
                      </a:r>
                      <a:r>
                        <a:rPr lang="ru-R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0,904%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Долговая нагрузка на конец года: по форме  «Бухгалтерский баланс», 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10 069,1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8 536,7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15,2%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319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.  Отраслевые 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Количество случаев превышения нормативных сроков ликвидации повреждений и неисправностей аварийного характера на объектах теплоснабжения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9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Среднегодовая удельная повреждаемость тепловых сетей, повреждений/км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не более 1,02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Отношение фактического удельного расхода топлива к удельному расходу топлива, утвержденному балансом топливной энергии и мощности, %: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9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2.3.1.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 выработку тепловой энергии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99,85%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0,15%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9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2.3.2.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 отпуск тепловой энергии с коллекторов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99,72%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0,28%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73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.  Показатели для </a:t>
                      </a:r>
                      <a:r>
                        <a:rPr lang="ru-RU" sz="9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депремирования</a:t>
                      </a:r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руководителя предприятия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превышение лимита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Net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Debt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/EBITDA (отношение долговой нагрузки к операционной прибыли)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Выполнение инвестиционной программы и программы капитального ремонта за счет собственных средств предприятия, млн.руб.; % от плана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4 402,5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4 840,5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9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инвестиционная программа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3 942,6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4 354,2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10,4%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9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программа капитального ремонта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486,3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 с улучшением показателя на 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306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Факты несчастных случаев: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Значение достигнуто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9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 повлекших  увечья/смерть работников предприятия на производстве;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 повлекших увечья/смерть граждан или утрату их имущества вследствие аварий на объектах теплоснабжения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766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" y="3473"/>
            <a:ext cx="795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ГУП «ТЭК СПб»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2016-2017 годы и план на 2018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98205"/>
              </p:ext>
            </p:extLst>
          </p:nvPr>
        </p:nvGraphicFramePr>
        <p:xfrm>
          <a:off x="179512" y="725763"/>
          <a:ext cx="8856537" cy="5871888"/>
        </p:xfrm>
        <a:graphic>
          <a:graphicData uri="http://schemas.openxmlformats.org/drawingml/2006/table">
            <a:tbl>
              <a:tblPr/>
              <a:tblGrid>
                <a:gridCol w="504692"/>
                <a:gridCol w="3162468"/>
                <a:gridCol w="830300"/>
                <a:gridCol w="830300"/>
                <a:gridCol w="830300"/>
                <a:gridCol w="964614"/>
                <a:gridCol w="952404"/>
                <a:gridCol w="781459"/>
              </a:tblGrid>
              <a:tr h="3857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 за 2016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 на 2017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 за 2017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 на 2018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Отклонение (план 2018 /факт 2017)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отн.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Температура наружного воздуха, °С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Реализация тепловой энергии, </a:t>
                      </a:r>
                      <a:r>
                        <a:rPr lang="ru-RU" sz="10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тыс.Гкал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18 146,4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17 130,0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18 279,7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17 890,4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-389,3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Выручка от реализации товаров, в т.ч.: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35 122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27 903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29 566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30 260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основного вида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33 557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26 483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28 769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взимания  платы за подключение к тепловым сетям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1 335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Себестоимость проданных товаров, в т.ч.: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33 279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34 250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35 173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36 820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топливо, покупная тепловая энергия и вода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19 483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19 463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20 573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21 096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условно-постоянные расходы, в т.ч: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13 796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14 787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15 724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амортизация основных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4 786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4 976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расходы  на  подключение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от продаж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1 843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-6 348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-5 608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-6 560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-952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(убыток) от  прочих  доходов, расходов, в т.ч.: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-1 163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6 731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6 851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проценты за пользованием кредитом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-913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-1 298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-762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-437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формирование резервов по сомнительным долгам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-383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6.3.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компенсация выпадающих доходов в результате применения льготных тарифов по Санкт-Петербургу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8 468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7 214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8 934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1 720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до  налогообложения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-417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Налог на прибыль  и иные обязательные платежи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Чистая 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 взимания платы за подключение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1 044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по основной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-792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-886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-658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-916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-258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EBITDA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6 453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44208" y="725762"/>
            <a:ext cx="792088" cy="5871887"/>
          </a:xfrm>
          <a:prstGeom prst="rect">
            <a:avLst/>
          </a:prstGeom>
          <a:noFill/>
          <a:ln w="349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64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28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641" y="2924944"/>
            <a:ext cx="7931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1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451"/>
            <a:ext cx="795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ГУП «ТЭК СПб»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годы и план на 201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76544"/>
              </p:ext>
            </p:extLst>
          </p:nvPr>
        </p:nvGraphicFramePr>
        <p:xfrm>
          <a:off x="179510" y="789997"/>
          <a:ext cx="8856539" cy="5807649"/>
        </p:xfrm>
        <a:graphic>
          <a:graphicData uri="http://schemas.openxmlformats.org/drawingml/2006/table">
            <a:tbl>
              <a:tblPr/>
              <a:tblGrid>
                <a:gridCol w="354949"/>
                <a:gridCol w="2224154"/>
                <a:gridCol w="583946"/>
                <a:gridCol w="583946"/>
                <a:gridCol w="608681"/>
                <a:gridCol w="627913"/>
                <a:gridCol w="669823"/>
                <a:gridCol w="652647"/>
                <a:gridCol w="652647"/>
                <a:gridCol w="678411"/>
                <a:gridCol w="669823"/>
                <a:gridCol w="549599"/>
              </a:tblGrid>
              <a:tr h="3317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Факт за 2016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План на 2017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Факт за 2017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Отклонение (факт 2017/факт 2016)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Отклонение (факт 2017 /план 2017)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План на 2018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Отклонение (план 2018 /факт 2017)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отн.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отн.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отн.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Температура наружного воздуха, °С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0,87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Реализация тепловой энергии, </a:t>
                      </a:r>
                      <a:r>
                        <a:rPr lang="ru-RU" sz="10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тыс.Гкал</a:t>
                      </a:r>
                      <a:endParaRPr lang="ru-RU" sz="1000" b="0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18 146,4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17 130,0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18 279,7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133,3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1 149,7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17 890,4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-389,3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Выручка от реализации товаров, в т.ч.: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35 122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27 903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29 566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-5 556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1 663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30 260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доходы от основного вида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33 557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26 483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28 123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-5 434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28 769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доходы от взимания  платы за подключение к тепловым сетям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1 335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Себестоимость проданных товаров, в т.ч.: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33 279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34 250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35 173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1 894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36 820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топливо, покупная тепловая энергия и вода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19 483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19 463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20 573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1 090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21 096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523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условно-постоянные расходы, в т.ч: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13 796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14 787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14 600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15 724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4.2.1.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амортизация основных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4 786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4 976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4 982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5 087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4.2.2.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расходы  на  подключение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Прибыль от продаж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1 843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-6 348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-5 608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-7 450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-304%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-6 560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-952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Прибыль (убыток) от  прочих  доходов, расходов, в т.ч.: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-1 163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6 731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6 316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7 479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-543%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-414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6 851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535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проценты за пользованием кредитом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-913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-1 298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-762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535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-437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157%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6.2.</a:t>
                      </a:r>
                      <a:endParaRPr lang="ru-RU" sz="1000" b="0" i="1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компенсация выпадающих доходов в результате применения льготных тарифов по Санкт-Петербургу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8 468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8 469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7 214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-1 254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8 934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1 720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Прибыль до  налогообложения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-417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Налог на прибыль  и иные обязательные платежи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Чистая 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4759%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от взимания платы за подключение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1 044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по основной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-792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-886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-658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-916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-258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139%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EBITDA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6 380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6 657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6 453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6 578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164288" y="809840"/>
            <a:ext cx="504056" cy="5819850"/>
          </a:xfrm>
          <a:prstGeom prst="rect">
            <a:avLst/>
          </a:prstGeom>
          <a:noFill/>
          <a:ln w="34925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78189" y="809840"/>
            <a:ext cx="449795" cy="5819850"/>
          </a:xfrm>
          <a:prstGeom prst="rect">
            <a:avLst/>
          </a:prstGeom>
          <a:noFill/>
          <a:ln w="34925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2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4</a:t>
            </a:fld>
            <a:endParaRPr lang="ru-RU" sz="12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6050"/>
            <a:ext cx="7956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предприятия за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2015-2017 гг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077816"/>
              </p:ext>
            </p:extLst>
          </p:nvPr>
        </p:nvGraphicFramePr>
        <p:xfrm>
          <a:off x="539552" y="725763"/>
          <a:ext cx="3654660" cy="188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328711"/>
              </p:ext>
            </p:extLst>
          </p:nvPr>
        </p:nvGraphicFramePr>
        <p:xfrm>
          <a:off x="5508104" y="725763"/>
          <a:ext cx="3312368" cy="198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042211"/>
              </p:ext>
            </p:extLst>
          </p:nvPr>
        </p:nvGraphicFramePr>
        <p:xfrm>
          <a:off x="6014094" y="2636912"/>
          <a:ext cx="323842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392786"/>
              </p:ext>
            </p:extLst>
          </p:nvPr>
        </p:nvGraphicFramePr>
        <p:xfrm>
          <a:off x="2915816" y="2636912"/>
          <a:ext cx="3024336" cy="179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067470"/>
              </p:ext>
            </p:extLst>
          </p:nvPr>
        </p:nvGraphicFramePr>
        <p:xfrm>
          <a:off x="-4" y="2636912"/>
          <a:ext cx="2972733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433943"/>
              </p:ext>
            </p:extLst>
          </p:nvPr>
        </p:nvGraphicFramePr>
        <p:xfrm>
          <a:off x="-108520" y="4509119"/>
          <a:ext cx="3168349" cy="211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119335"/>
              </p:ext>
            </p:extLst>
          </p:nvPr>
        </p:nvGraphicFramePr>
        <p:xfrm>
          <a:off x="2915816" y="4608215"/>
          <a:ext cx="3168352" cy="201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391141"/>
              </p:ext>
            </p:extLst>
          </p:nvPr>
        </p:nvGraphicFramePr>
        <p:xfrm>
          <a:off x="5868144" y="4539243"/>
          <a:ext cx="3275859" cy="208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07564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100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001" y="3473"/>
            <a:ext cx="790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ГУП «ТЭК СПб»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2013-2017 годы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823901"/>
              </p:ext>
            </p:extLst>
          </p:nvPr>
        </p:nvGraphicFramePr>
        <p:xfrm>
          <a:off x="4571997" y="3717033"/>
          <a:ext cx="4392491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82604573"/>
              </p:ext>
            </p:extLst>
          </p:nvPr>
        </p:nvGraphicFramePr>
        <p:xfrm>
          <a:off x="6084168" y="1124743"/>
          <a:ext cx="2520279" cy="265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84168" y="735168"/>
            <a:ext cx="2664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акторы, влияющие на объем реализации тепловой энергии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222524"/>
              </p:ext>
            </p:extLst>
          </p:nvPr>
        </p:nvGraphicFramePr>
        <p:xfrm>
          <a:off x="323528" y="3912565"/>
          <a:ext cx="412830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43608" y="3645024"/>
            <a:ext cx="2804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>
                <a:solidFill>
                  <a:srgbClr val="C00000"/>
                </a:solidFill>
              </a:rPr>
              <a:t>Температура </a:t>
            </a:r>
            <a:r>
              <a:rPr lang="ru-RU" dirty="0">
                <a:solidFill>
                  <a:srgbClr val="C00000"/>
                </a:solidFill>
              </a:rPr>
              <a:t>наружного воздуха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979891"/>
              </p:ext>
            </p:extLst>
          </p:nvPr>
        </p:nvGraphicFramePr>
        <p:xfrm>
          <a:off x="107504" y="735168"/>
          <a:ext cx="5472608" cy="290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788926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46050"/>
            <a:ext cx="78851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езультат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ГУП «ТЭК СПб»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 2017 год</a:t>
            </a:r>
            <a:endParaRPr lang="ru-RU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02200"/>
              </p:ext>
            </p:extLst>
          </p:nvPr>
        </p:nvGraphicFramePr>
        <p:xfrm>
          <a:off x="3716187" y="751592"/>
          <a:ext cx="5319863" cy="5852692"/>
        </p:xfrm>
        <a:graphic>
          <a:graphicData uri="http://schemas.openxmlformats.org/drawingml/2006/table">
            <a:tbl>
              <a:tblPr/>
              <a:tblGrid>
                <a:gridCol w="373747"/>
                <a:gridCol w="2341946"/>
                <a:gridCol w="614873"/>
                <a:gridCol w="614873"/>
                <a:gridCol w="687212"/>
                <a:gridCol w="687212"/>
              </a:tblGrid>
              <a:tr h="3929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 на 2017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 за 2017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Отклонение (факт 2017 /план 2017)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отн.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Температура наружного воздуха, °С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Реализация тепловой энергии, </a:t>
                      </a:r>
                      <a:r>
                        <a:rPr lang="ru-RU" sz="10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тыс.Гкал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17 130,0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18 279,7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1 149,7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9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Выручка от реализации товаров, в </a:t>
                      </a:r>
                      <a:r>
                        <a:rPr lang="ru-RU" sz="10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27 903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29 566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1 663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основного вида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26 483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взимания  платы за подключение к тепловым сетям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Себестоимость проданных товаров, в </a:t>
                      </a:r>
                      <a:r>
                        <a:rPr lang="ru-RU" sz="10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34 250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35 173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топливо, покупная тепловая энергия и вода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19 463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20 573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условно-постоянные расходы, в </a:t>
                      </a:r>
                      <a:r>
                        <a:rPr lang="ru-RU" sz="10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14 787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амортизация основных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4 976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расходы  на  подключение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от продаж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-6 348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-5 608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(убыток) от  прочих  доходов, расходов, в т.ч.: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6 731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-414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проценты за пользованием кредитом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-1 298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-762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формирование резервов по сомнительным долгам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6.3.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компенсация выпадающих доходов в результате применения льготных тарифов по Санкт-Петербургу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8 468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7 214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-1 253,8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F243E"/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до  налогообложения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Налог на прибыль  и иные обязательные платежи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Чистая 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4759%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 взимания платы за подключение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по основной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-886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-658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773" y="484785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Увеличение чистой прибыли на 268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979" y="836712"/>
            <a:ext cx="332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Чистая прибыль за 2017 год: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274 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3861048"/>
            <a:ext cx="504056" cy="216024"/>
          </a:xfrm>
          <a:prstGeom prst="rect">
            <a:avLst/>
          </a:prstGeom>
          <a:noFill/>
          <a:ln w="34925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18152" y="5429228"/>
            <a:ext cx="526256" cy="232020"/>
          </a:xfrm>
          <a:prstGeom prst="rect">
            <a:avLst/>
          </a:prstGeom>
          <a:noFill/>
          <a:ln w="34925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18152" y="6021288"/>
            <a:ext cx="526256" cy="232020"/>
          </a:xfrm>
          <a:prstGeom prst="rect">
            <a:avLst/>
          </a:prstGeom>
          <a:noFill/>
          <a:ln w="34925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646" y="1780718"/>
            <a:ext cx="29372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Увеличение прибыли от продаж </a:t>
            </a:r>
          </a:p>
          <a:p>
            <a:pPr algn="just"/>
            <a:r>
              <a:rPr lang="ru-RU" sz="1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на 740  </a:t>
            </a:r>
            <a:r>
              <a:rPr lang="ru-RU" sz="1000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., за счет:</a:t>
            </a:r>
          </a:p>
          <a:p>
            <a:pPr algn="just"/>
            <a:r>
              <a:rPr lang="ru-RU" sz="1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0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улучшения результата </a:t>
            </a:r>
            <a:r>
              <a:rPr lang="ru-RU" sz="1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563 </a:t>
            </a:r>
            <a:r>
              <a:rPr lang="ru-RU" sz="1000" b="1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в связи с увеличением реализации </a:t>
            </a:r>
            <a:r>
              <a:rPr lang="ru-RU" sz="1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тепловой энергии на 1 149,7 </a:t>
            </a:r>
            <a:r>
              <a:rPr lang="ru-RU" sz="10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тыс.Гкал</a:t>
            </a:r>
            <a:endParaRPr lang="ru-RU" sz="1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0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экономии условно-постоянных расходов – </a:t>
            </a:r>
            <a:r>
              <a:rPr lang="ru-RU" sz="1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187 </a:t>
            </a:r>
            <a:r>
              <a:rPr lang="ru-RU" sz="1000" b="1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/>
              <a:t> </a:t>
            </a:r>
            <a:endParaRPr lang="ru-RU" sz="1000" dirty="0"/>
          </a:p>
          <a:p>
            <a:pPr algn="just"/>
            <a:r>
              <a:rPr lang="ru-RU" sz="1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Снижение прибыли по «прочим доходам/расходам» – 414 </a:t>
            </a:r>
            <a:r>
              <a:rPr lang="ru-RU" sz="1000" b="1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40788" y="1780718"/>
            <a:ext cx="0" cy="21079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28649" y="5034842"/>
            <a:ext cx="0" cy="21079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0788" y="2996952"/>
            <a:ext cx="0" cy="21286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9" name="Заголовок 1"/>
          <p:cNvSpPr>
            <a:spLocks noGrp="1"/>
          </p:cNvSpPr>
          <p:nvPr>
            <p:ph type="title"/>
          </p:nvPr>
        </p:nvSpPr>
        <p:spPr>
          <a:xfrm>
            <a:off x="-7146" y="-12699"/>
            <a:ext cx="8034884" cy="604852"/>
          </a:xfrm>
          <a:noFill/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сокращения  производственных 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непроизводственных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затрат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«ТЭК СПб»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5032045-F98F-4884-A1D9-836E50733102}" type="slidenum"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7</a:t>
            </a:fld>
            <a:endParaRPr lang="ru-RU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2" y="88298"/>
            <a:ext cx="1259636" cy="50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>
          <a:xfrm rot="16200000" flipH="1">
            <a:off x="4549148" y="-3956988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732" y="620688"/>
            <a:ext cx="892854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ГУП «ТЭК СПб» ежегодно разрабатывает и утверждает программы снижения издержек, в том числе:</a:t>
            </a:r>
          </a:p>
          <a:p>
            <a:pPr marL="180000" lvl="1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План мероприятий, направленных на повышение эффективности внутрихозяйственной деятельности, оптимизацию расходов, предотвращение убытков и дефицита денежных средств, а также получения дополнительных доходов.</a:t>
            </a:r>
          </a:p>
          <a:p>
            <a:pPr marL="180000" lvl="1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Программа энергосбережения и повышения энергетической эффективности.</a:t>
            </a:r>
          </a:p>
          <a:p>
            <a:pPr marL="180000" lvl="1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План мероприятий по снижению дебиторской задолженности и улучшению исковой работы.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Основное влияние уделяется оптимизации, учитываемых в составе прочих условно-постоянных расходов и расходов из прибыли.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9224"/>
              </p:ext>
            </p:extLst>
          </p:nvPr>
        </p:nvGraphicFramePr>
        <p:xfrm>
          <a:off x="107500" y="2137251"/>
          <a:ext cx="8928992" cy="1867813"/>
        </p:xfrm>
        <a:graphic>
          <a:graphicData uri="http://schemas.openxmlformats.org/drawingml/2006/table">
            <a:tbl>
              <a:tblPr/>
              <a:tblGrid>
                <a:gridCol w="4006046"/>
                <a:gridCol w="818494"/>
                <a:gridCol w="822488"/>
                <a:gridCol w="820491"/>
                <a:gridCol w="820491"/>
                <a:gridCol w="820491"/>
                <a:gridCol w="820491"/>
              </a:tblGrid>
              <a:tr h="28803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Ед. изм.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2013</a:t>
                      </a:r>
                      <a:endParaRPr lang="ru-RU" sz="1200" b="1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65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Затраты на программу ЭЭ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млн.руб.</a:t>
                      </a:r>
                      <a:endParaRPr lang="ru-RU" sz="1100" b="0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1201,8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622,9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1114,7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868,2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928,2</a:t>
                      </a:r>
                      <a:endParaRPr lang="ru-RU" sz="1100" b="0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Экономия ТЭ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млн.руб.</a:t>
                      </a:r>
                      <a:endParaRPr lang="ru-RU" sz="1100" b="0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137,2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62,5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141,3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120,8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142,5</a:t>
                      </a:r>
                      <a:endParaRPr lang="ru-RU" sz="1100" b="0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Удельный расход условного топлива на отпуск тепловой энергии с коллекторов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кг у.т./Гкал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166,43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165,54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164,92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164,87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164,57</a:t>
                      </a:r>
                      <a:endParaRPr lang="ru-RU" sz="1100" b="0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Удельный расход условного топлива на отпуск тепловой энергии с коллекторов без выполнение мероприятий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кг </a:t>
                      </a:r>
                      <a:r>
                        <a:rPr lang="ru-RU" sz="1100" b="0" i="1" u="none" strike="noStrike" dirty="0" err="1">
                          <a:solidFill>
                            <a:srgbClr val="17375D"/>
                          </a:solidFill>
                          <a:latin typeface="Times New Roman"/>
                        </a:rPr>
                        <a:t>у.т</a:t>
                      </a:r>
                      <a:r>
                        <a:rPr lang="ru-RU" sz="1100" b="0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./Гкал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167,7</a:t>
                      </a:r>
                      <a:r>
                        <a:rPr lang="en-US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166,68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166,4</a:t>
                      </a:r>
                      <a:r>
                        <a:rPr lang="en-US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166,68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165,4</a:t>
                      </a:r>
                      <a:r>
                        <a:rPr lang="en-US" sz="1100" b="0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1</a:t>
                      </a:r>
                      <a:endParaRPr lang="ru-RU" sz="1100" b="0" i="1" u="none" strike="noStrike" dirty="0" smtClean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Потери тепловой энергии в сети факт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10,39%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10,55%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10,10%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9,53%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9,84%</a:t>
                      </a:r>
                      <a:endParaRPr lang="ru-RU" sz="1100" b="0" i="0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Потери тепловой энергии в сети факт без выполнения мероприятий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17375D"/>
                          </a:solidFill>
                          <a:latin typeface="Times New Roman"/>
                        </a:rPr>
                        <a:t>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11,32%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11,35%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11,32%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10,18%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10,22%</a:t>
                      </a:r>
                      <a:endParaRPr lang="ru-RU" sz="1100" b="0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-5" y="1655261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условно-переменных расходов.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капитальных вложений при выполнении программы энергосбережения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г.Санкт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-Петербургу 2013-2017гг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5" y="3978914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условно-постоянных расходов, получение дополнительных доходов.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 от реализации мероприятий по сокращению расходов и получению дополнительных доходов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2013-2017 гг. и план на 2018 г.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85539"/>
              </p:ext>
            </p:extLst>
          </p:nvPr>
        </p:nvGraphicFramePr>
        <p:xfrm>
          <a:off x="413496" y="4652246"/>
          <a:ext cx="8406978" cy="576954"/>
        </p:xfrm>
        <a:graphic>
          <a:graphicData uri="http://schemas.openxmlformats.org/drawingml/2006/table">
            <a:tbl>
              <a:tblPr/>
              <a:tblGrid>
                <a:gridCol w="1401163"/>
                <a:gridCol w="1401163"/>
                <a:gridCol w="1401163"/>
                <a:gridCol w="1401163"/>
                <a:gridCol w="1401163"/>
                <a:gridCol w="1401163"/>
              </a:tblGrid>
              <a:tr h="187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2013г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2014г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2015г.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2016г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2017г</a:t>
                      </a: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2018г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7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368,2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324,8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582,5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587,5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597,3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211,5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07732" y="5301208"/>
            <a:ext cx="8928546" cy="13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9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ГУП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«ТЭК СПб»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проводит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работу по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снижению расходов. Мониторинг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контроль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цен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 работы и услуги сторонних организаций при заключении договоров в рамках положения о закупках товаров, работ, услуг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позволяет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предприятию сдержать рост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затрат.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связи с тем, что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осуществлена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значительная работа по сокращению расходов, изысканию резервов и исключение их из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состава расходов,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 настоящий момент ГУП «ТЭК СПб» столкнулось с тем, что дальнейшее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значительное снижение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расходов предприятия невозможно без нарушения нормативных правовых актов, в соответствии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 которыми ГУП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«ТЭК СПб» осуществляет свою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613807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6313"/>
            <a:ext cx="7800056" cy="679450"/>
          </a:xfrm>
        </p:spPr>
        <p:txBody>
          <a:bodyPr/>
          <a:lstStyle/>
          <a:p>
            <a:pPr marL="108000" eaLnBrk="1" hangingPunct="1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Сравнительный анализ основных показателей по труду и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заработной плате по ГУП «ТЭК СПб» за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-201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гг.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880825">
            <a:off x="4807696" y="1146036"/>
            <a:ext cx="825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-458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563888" y="1052736"/>
            <a:ext cx="26642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591699"/>
              </p:ext>
            </p:extLst>
          </p:nvPr>
        </p:nvGraphicFramePr>
        <p:xfrm>
          <a:off x="2123728" y="708376"/>
          <a:ext cx="4536504" cy="257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49291" y="3699519"/>
            <a:ext cx="3096344" cy="275381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924812"/>
              </p:ext>
            </p:extLst>
          </p:nvPr>
        </p:nvGraphicFramePr>
        <p:xfrm>
          <a:off x="0" y="3429000"/>
          <a:ext cx="8947538" cy="304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16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6313"/>
            <a:ext cx="7800056" cy="679450"/>
          </a:xfrm>
        </p:spPr>
        <p:txBody>
          <a:bodyPr/>
          <a:lstStyle/>
          <a:p>
            <a:pPr marL="108000" eaLnBrk="1" hangingPunct="1"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Динамика средней заработной платы за 201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-201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гг.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(относимая на себестоимость по СПб)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448956"/>
              </p:ext>
            </p:extLst>
          </p:nvPr>
        </p:nvGraphicFramePr>
        <p:xfrm>
          <a:off x="155723" y="904627"/>
          <a:ext cx="8892257" cy="572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1594758" y="3134920"/>
            <a:ext cx="0" cy="57066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31840" y="2795009"/>
            <a:ext cx="0" cy="77800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016" y="2467861"/>
            <a:ext cx="0" cy="71615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00192" y="1916236"/>
            <a:ext cx="0" cy="98989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885113" y="1242946"/>
            <a:ext cx="0" cy="134355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/>
          <p:cNvSpPr txBox="1"/>
          <p:nvPr/>
        </p:nvSpPr>
        <p:spPr>
          <a:xfrm>
            <a:off x="1763688" y="3147682"/>
            <a:ext cx="676275" cy="1905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%*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3312995" y="2906134"/>
            <a:ext cx="676275" cy="1905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21%*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4922066" y="2499610"/>
            <a:ext cx="676275" cy="1905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20%*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6444208" y="1966139"/>
            <a:ext cx="676275" cy="1905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25%*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8021490" y="1775639"/>
            <a:ext cx="676275" cy="1905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29%*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6240253" y="4943257"/>
            <a:ext cx="2457512" cy="845456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превышение средней заработной платы по Санкт-Петербургу над средней заработной  платой по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основной деятельности город (себестоимость),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7748" y="5748090"/>
            <a:ext cx="856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формировании тарифа на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год, размер средней заработной платы предусмотрен меньше фактических показателей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года, что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противоречит трехстороннему соглашению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 регулировании социально-трудовых и связанных с ними экономических отношений между </a:t>
            </a:r>
            <a:r>
              <a:rPr lang="ru-RU" sz="12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КЭиИО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Межрегиональным профессиональным союзом СПб и ЛО и ГУП «ТЭК СПб» от 21.07.2015.</a:t>
            </a:r>
          </a:p>
        </p:txBody>
      </p:sp>
    </p:spTree>
    <p:extLst>
      <p:ext uri="{BB962C8B-B14F-4D97-AF65-F5344CB8AC3E}">
        <p14:creationId xmlns:p14="http://schemas.microsoft.com/office/powerpoint/2010/main" val="21195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7880</TotalTime>
  <Words>5000</Words>
  <Application>Microsoft Office PowerPoint</Application>
  <PresentationFormat>Экран (4:3)</PresentationFormat>
  <Paragraphs>1514</Paragraphs>
  <Slides>28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Тема Office</vt:lpstr>
      <vt:lpstr>2_Тема Office</vt:lpstr>
      <vt:lpstr>3_Тема Office</vt:lpstr>
      <vt:lpstr>9_Тема Office</vt:lpstr>
      <vt:lpstr>4_Тема Office</vt:lpstr>
      <vt:lpstr>Диаграмма Microsoft Excel</vt:lpstr>
      <vt:lpstr>Лист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сокращения  производственных и непроизводственных затрат ГУП «ТЭК СПб»</vt:lpstr>
      <vt:lpstr>Сравнительный анализ основных показателей по труду и заработной плате по ГУП «ТЭК СПб» за 2013-2017 гг. </vt:lpstr>
      <vt:lpstr>Динамика средней заработной платы за 2013-2017 гг.  (относимая на себестоимость по СПб) </vt:lpstr>
      <vt:lpstr>Формирование кадрового резерва</vt:lpstr>
      <vt:lpstr>Дебиторская задолженность ГУП «ТЭК СПб»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дебиторской, кредиторской и ссудной задолженности ГУП «ТЭК СПб»</vt:lpstr>
      <vt:lpstr>Кредитный портфель и ссудная задолженность предприятия</vt:lpstr>
      <vt:lpstr>Динамика показателей относительных коэффициентов ликвидности ГУП «ТЭК СПб» за 2015 – 2017 годы.</vt:lpstr>
      <vt:lpstr>Результаты закупочной деятельности за 2016-2017 гг.</vt:lpstr>
      <vt:lpstr>Мероприятия по импортозамещению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Краснова Алина Вячеславовна</dc:creator>
  <cp:lastModifiedBy>АТАНАСОВА ОКСАНА АНАТОЛЬЕВНА</cp:lastModifiedBy>
  <cp:revision>469</cp:revision>
  <cp:lastPrinted>2018-04-25T07:03:50Z</cp:lastPrinted>
  <dcterms:created xsi:type="dcterms:W3CDTF">2017-02-28T08:17:22Z</dcterms:created>
  <dcterms:modified xsi:type="dcterms:W3CDTF">2018-04-27T14:31:21Z</dcterms:modified>
</cp:coreProperties>
</file>