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0"/>
  </p:notesMasterIdLst>
  <p:handoutMasterIdLst>
    <p:handoutMasterId r:id="rId11"/>
  </p:handoutMasterIdLst>
  <p:sldIdLst>
    <p:sldId id="538" r:id="rId3"/>
    <p:sldId id="562" r:id="rId4"/>
    <p:sldId id="499" r:id="rId5"/>
    <p:sldId id="560" r:id="rId6"/>
    <p:sldId id="557" r:id="rId7"/>
    <p:sldId id="561" r:id="rId8"/>
    <p:sldId id="558" r:id="rId9"/>
  </p:sldIdLst>
  <p:sldSz cx="9144000" cy="6858000" type="screen4x3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9933"/>
    <a:srgbClr val="66FF99"/>
    <a:srgbClr val="66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3" autoAdjust="0"/>
    <p:restoredTop sz="94622" autoAdjust="0"/>
  </p:normalViewPr>
  <p:slideViewPr>
    <p:cSldViewPr>
      <p:cViewPr>
        <p:scale>
          <a:sx n="70" d="100"/>
          <a:sy n="70" d="100"/>
        </p:scale>
        <p:origin x="-132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650" cy="488950"/>
          </a:xfrm>
          <a:prstGeom prst="rect">
            <a:avLst/>
          </a:prstGeom>
        </p:spPr>
        <p:txBody>
          <a:bodyPr vert="horz" lIns="91353" tIns="45674" rIns="91353" bIns="4567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416" y="2"/>
            <a:ext cx="2914650" cy="488950"/>
          </a:xfrm>
          <a:prstGeom prst="rect">
            <a:avLst/>
          </a:prstGeom>
        </p:spPr>
        <p:txBody>
          <a:bodyPr vert="horz" lIns="91353" tIns="45674" rIns="91353" bIns="45674" rtlCol="0"/>
          <a:lstStyle>
            <a:lvl1pPr algn="r">
              <a:defRPr sz="1200"/>
            </a:lvl1pPr>
          </a:lstStyle>
          <a:p>
            <a:fld id="{F2F34048-BE53-4F48-845E-5402630A5457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283701"/>
            <a:ext cx="2914650" cy="488950"/>
          </a:xfrm>
          <a:prstGeom prst="rect">
            <a:avLst/>
          </a:prstGeom>
        </p:spPr>
        <p:txBody>
          <a:bodyPr vert="horz" lIns="91353" tIns="45674" rIns="91353" bIns="4567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416" y="9283701"/>
            <a:ext cx="2914650" cy="488950"/>
          </a:xfrm>
          <a:prstGeom prst="rect">
            <a:avLst/>
          </a:prstGeom>
        </p:spPr>
        <p:txBody>
          <a:bodyPr vert="horz" lIns="91353" tIns="45674" rIns="91353" bIns="45674" rtlCol="0" anchor="b"/>
          <a:lstStyle>
            <a:lvl1pPr algn="r">
              <a:defRPr sz="1200"/>
            </a:lvl1pPr>
          </a:lstStyle>
          <a:p>
            <a:fld id="{95683536-60BA-47B5-B39A-DC6F9BA912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21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4015" cy="488711"/>
          </a:xfrm>
          <a:prstGeom prst="rect">
            <a:avLst/>
          </a:prstGeom>
        </p:spPr>
        <p:txBody>
          <a:bodyPr vert="horz" lIns="91773" tIns="45884" rIns="91773" bIns="4588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81" y="4"/>
            <a:ext cx="2914015" cy="488711"/>
          </a:xfrm>
          <a:prstGeom prst="rect">
            <a:avLst/>
          </a:prstGeom>
        </p:spPr>
        <p:txBody>
          <a:bodyPr vert="horz" lIns="91773" tIns="45884" rIns="91773" bIns="45884" rtlCol="0"/>
          <a:lstStyle>
            <a:lvl1pPr algn="r">
              <a:defRPr sz="1200"/>
            </a:lvl1pPr>
          </a:lstStyle>
          <a:p>
            <a:fld id="{ED78DC40-C4F6-477C-AA36-9411C1194E6D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3425"/>
            <a:ext cx="4892675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3" tIns="45884" rIns="91773" bIns="4588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7" y="4642770"/>
            <a:ext cx="5379720" cy="4398408"/>
          </a:xfrm>
          <a:prstGeom prst="rect">
            <a:avLst/>
          </a:prstGeom>
        </p:spPr>
        <p:txBody>
          <a:bodyPr vert="horz" lIns="91773" tIns="45884" rIns="91773" bIns="458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283834"/>
            <a:ext cx="2914015" cy="488711"/>
          </a:xfrm>
          <a:prstGeom prst="rect">
            <a:avLst/>
          </a:prstGeom>
        </p:spPr>
        <p:txBody>
          <a:bodyPr vert="horz" lIns="91773" tIns="45884" rIns="91773" bIns="4588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81" y="9283834"/>
            <a:ext cx="2914015" cy="488711"/>
          </a:xfrm>
          <a:prstGeom prst="rect">
            <a:avLst/>
          </a:prstGeom>
        </p:spPr>
        <p:txBody>
          <a:bodyPr vert="horz" lIns="91773" tIns="45884" rIns="91773" bIns="45884" rtlCol="0" anchor="b"/>
          <a:lstStyle>
            <a:lvl1pPr algn="r">
              <a:defRPr sz="1200"/>
            </a:lvl1pPr>
          </a:lstStyle>
          <a:p>
            <a:fld id="{41CBE90C-E816-452C-B1DB-F17CFF2A5B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5A5AF1-2D66-4804-9EC6-4C0ABB484112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41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40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28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F9E79-A9B0-4DA7-BB3F-7A6B13B264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413D-00C0-4C75-90EC-551F06E714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41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2AF7-6570-495F-BA2D-708B524CB6F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A8B4-643E-4B7B-AC08-1E38ADF45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1D75-018A-4B3D-8FA8-232CCC7B16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02CF-254B-46C1-93DF-A841AB64C7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09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A439-F0A1-459F-9D45-2D4CED5038F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C993-0089-4068-AE4F-CA377CA500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0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6EC3-A18E-4734-9C62-FE852CE49C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BB70-B2E1-4CB7-B6C0-190701F7D0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6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A4931-195A-4F8D-A68F-83A4E6C776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600D0-4871-411C-800E-49C3BE959C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7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4889-F677-4D4F-B9E4-A29780AF8A3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D2CE-D902-4219-9C22-9FF0EFC2C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86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7DEB1-0EBC-4EEC-A893-3C8D83407AD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CB25-B52D-4EF2-B1C8-A3FE93883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8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190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A1A5-AE2D-4DF8-BD46-20D6202DFC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FE78-607F-49D9-92AA-C969BF4F24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90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0C8E-B8ED-467B-8D96-ED362B1420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4D57-A7A1-4784-8C79-8DF428EB93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7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0BD3-40DE-43A2-856E-22CC1322B55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CDA9-2E05-4C82-98E0-EC80F1EF42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6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43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32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21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45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49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89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01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4784-DA4D-4923-97CA-289B53218EA9}" type="datetimeFigureOut">
              <a:rPr lang="ru-RU" smtClean="0"/>
              <a:pPr/>
              <a:t>01.08.2018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F836-8C83-45E8-9A1E-F21A8C5D2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02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47C75-E782-4CCD-8A2F-C7E3C014175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021204-DC35-4B3B-8762-0E9914898D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5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910" y="0"/>
            <a:ext cx="5732586" cy="6858000"/>
          </a:xfr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475655" y="188640"/>
            <a:ext cx="42414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Государственное унитарное предприятие </a:t>
            </a:r>
          </a:p>
          <a:p>
            <a:pPr algn="r" eaLnBrk="1" hangingPunct="1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«Топливно-энергетический комплекс </a:t>
            </a:r>
          </a:p>
          <a:p>
            <a:pPr algn="r" eaLnBrk="1" hangingPunct="1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Санкт-Петербурга»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669925" cy="7794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73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r="57324" b="8899"/>
          <a:stretch>
            <a:fillRect/>
          </a:stretch>
        </p:blipFill>
        <p:spPr bwMode="auto">
          <a:xfrm>
            <a:off x="5722938" y="1343025"/>
            <a:ext cx="342106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5343" y="2598209"/>
            <a:ext cx="5732463" cy="3004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28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Практическое взаимодействие с высшими учебными заведениями по разработке и внедрению инновационных проектов и материалов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2600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0" y="0"/>
            <a:ext cx="3426880" cy="13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1475655" y="1343025"/>
            <a:ext cx="76683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3246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6050"/>
            <a:ext cx="795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Патентный поиск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1372513"/>
            <a:ext cx="53285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Планом предусмотрено:</a:t>
            </a:r>
          </a:p>
          <a:p>
            <a:pPr algn="just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бращение в ВУЗы г. Санкт-Петербурга о наличии патентов в сфере ТЭК;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роведение анализа полученных разработок для определения возможности дальнейшего использования;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ассмотрение разработок на техническом совете ГУП «ТЭК СПб»;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разработок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пилотных проектов или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НИОКР;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встреч и мероприятий                          с производителями отечественного оборудования и ВУЗами города Санкт-Петербурга.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67" y="1196752"/>
            <a:ext cx="2299089" cy="341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51521" y="75395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ГУП «ТЭК СПб» разработан и утвержден Приказом от 03.05.2018 № 312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патентному поиску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7441" y="2992021"/>
            <a:ext cx="198591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5171" y="3963355"/>
            <a:ext cx="2016503" cy="2851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44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3</a:t>
            </a:fld>
            <a:endParaRPr lang="ru-RU" sz="12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099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678" y="1988840"/>
            <a:ext cx="8424935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проведенного анализа внедрение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патентов было признано нецелесообразным по следующим основным причинам: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относится к основной сфере деятельности предприятия;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находится в низкой стадии разработки;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соответствует  производственным потребностям предприятия.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4" y="69850"/>
            <a:ext cx="79565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mininglife.ru/wp-content/uploads/sites/1/2015/07/Gornyj-universitet-abiturien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22" y="3813381"/>
            <a:ext cx="2356028" cy="15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fra-m.ru/upload/medialibrary/2d8/806bde124e8c4438a2a8c75a97d9a41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59" y="3540408"/>
            <a:ext cx="1628619" cy="19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ovuze.ru/uploads/images/Saint-Petersburg-State-Polytechnical-Universi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7" y="3755326"/>
            <a:ext cx="2277077" cy="15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1.staticflickr.com/7/6129/5994436209_be27789bef_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01" y="3702723"/>
            <a:ext cx="2109892" cy="158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814" y="898781"/>
            <a:ext cx="8738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апреле 2018 года были направлены запросы в 7 высших учебных заведений.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ответ 4 ВУЗа направили в ГУП «ТЭК СПб» 11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патентов на полезные модели для рассмотрения возможности их дальнейшего применения.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6782" y="5805264"/>
            <a:ext cx="873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ГУП «ТЭК СПб» на постоянной основе ведет работу по патентному поиску в сфере топливно-энергетического комплекса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4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100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790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инновационных студенческих конкурсах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980728"/>
            <a:ext cx="4680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ГУП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«ТЭК СПб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2018 году принимало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инновационных образовательных проектах и конкурсах:</a:t>
            </a: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инновационная неделя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«INNOEVENT-2018», проходившая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школе технологии и энергетики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СПб ГУПТД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16 апреля 2018 года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федерального проекта «Эврика. Образование будущего» в Фонде поддержки талантливой молодежи «Будущие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лидеры», защита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инновационных проектов по теме «Альтернативная энергетика»,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проведена 26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 2018 года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14" y="3861048"/>
            <a:ext cx="3557476" cy="23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14" y="1143109"/>
            <a:ext cx="3557476" cy="23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363" y="5750285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ГУП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«ТЭК СПб»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готово к участию в студенческих инновационных проектах</a:t>
            </a:r>
          </a:p>
        </p:txBody>
      </p:sp>
    </p:spTree>
    <p:extLst>
      <p:ext uri="{BB962C8B-B14F-4D97-AF65-F5344CB8AC3E}">
        <p14:creationId xmlns:p14="http://schemas.microsoft.com/office/powerpoint/2010/main" val="3472425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100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790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Политехническим университетом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743" y="1628800"/>
            <a:ext cx="8204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26.06.2018г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ГУП «ТЭК СПб» состоялась встреча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представителями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КЭиИО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Политехнический университет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ПАО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«ТГК-1»; АО «Теплосеть СПб»; ООО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Петербургтеплоэнерго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Политехническим университетом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представлено 10 докладов в соответствии с  потребностями ГУП «ТЭК СПб» в инновационных разработках.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1757" y="3409439"/>
            <a:ext cx="8487546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2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Наибольший интерес вызвали доклады по следующим темам:</a:t>
            </a:r>
          </a:p>
          <a:p>
            <a:pPr marL="342900" indent="-342900">
              <a:lnSpc>
                <a:spcPts val="252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автоматизация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диспетчеризации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тепловых сетей;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52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ерспективные методы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трубопроводов от коррозии;</a:t>
            </a:r>
          </a:p>
          <a:p>
            <a:pPr marL="342900" indent="-342900">
              <a:lnSpc>
                <a:spcPts val="252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омпозиционные материалы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изготовления труб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ГВС;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52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градиентная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теплометрия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для теплоэнергетики Санкт-Петербурга;</a:t>
            </a:r>
          </a:p>
          <a:p>
            <a:pPr marL="342900" indent="-342900">
              <a:lnSpc>
                <a:spcPts val="252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теплообменных аппаратов при применении специально профилированных поверхностей теплообмена;</a:t>
            </a:r>
          </a:p>
          <a:p>
            <a:pPr marL="342900" indent="-342900">
              <a:lnSpc>
                <a:spcPts val="252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теплоснабжения с проектным температурным графиком     150-70°С  при пониженном температурном графике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110-70°С.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025" y="836712"/>
            <a:ext cx="820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ГУП «ТЭК СПб» активно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взаимодействует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ФГБУ ВО «СПб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политехнический университет Петра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Великого»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(далее – Политехнический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университет).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26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3" y="6624737"/>
            <a:ext cx="9144001" cy="260647"/>
          </a:xfrm>
          <a:prstGeom prst="rect">
            <a:avLst/>
          </a:prstGeom>
          <a:gradFill flip="none" rotWithShape="1">
            <a:gsLst>
              <a:gs pos="0">
                <a:srgbClr val="8E0000">
                  <a:shade val="30000"/>
                  <a:satMod val="115000"/>
                </a:srgbClr>
              </a:gs>
              <a:gs pos="50000">
                <a:srgbClr val="8E0000">
                  <a:shade val="67500"/>
                  <a:satMod val="115000"/>
                </a:srgbClr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4"/>
          <p:cNvSpPr txBox="1">
            <a:spLocks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851E9AF-D34B-44BE-9856-6DCCDF1F191B}" type="slidenum">
              <a:rPr lang="ru-RU" sz="1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6050"/>
            <a:ext cx="1150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 rot="16200000" flipH="1">
            <a:off x="4549142" y="-3869100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468" y="836712"/>
            <a:ext cx="52846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03.07.2018 ГУП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«ТЭК СПб»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провело совещание 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вопросам организации сотрудничества с Политехническим университетом.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Разработан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утвержден План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                    по взаимодействию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Политехническим университетом в части реализации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предложений по потребностям ГУП «ТЭК СПб» в инновационных разработках.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Планом предусмотрено: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встречи специалистов предприятия и Университета;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поступивших предложений;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отобранных разработок на Техническом совете ГУП «ТЭК СПб»;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предложений в рамках пилотных проектов или НИОКР.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70" y="5674320"/>
            <a:ext cx="809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ГУП «ТЭК СПб» продолжает взаимодействие с высшими учебными заведениями Санкт-Петербурга по разработке и внедрению инновационных проектов и материалов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982750"/>
            <a:ext cx="3161195" cy="462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0" y="188640"/>
            <a:ext cx="790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Политехническим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университетом</a:t>
            </a:r>
          </a:p>
        </p:txBody>
      </p:sp>
    </p:spTree>
    <p:extLst>
      <p:ext uri="{BB962C8B-B14F-4D97-AF65-F5344CB8AC3E}">
        <p14:creationId xmlns:p14="http://schemas.microsoft.com/office/powerpoint/2010/main" val="59203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 txBox="1">
            <a:spLocks/>
          </p:cNvSpPr>
          <p:nvPr/>
        </p:nvSpPr>
        <p:spPr>
          <a:xfrm>
            <a:off x="-2" y="6597775"/>
            <a:ext cx="9144003" cy="260226"/>
          </a:xfrm>
          <a:prstGeom prst="rect">
            <a:avLst/>
          </a:prstGeom>
          <a:gradFill flip="none" rotWithShape="0">
            <a:gsLst>
              <a:gs pos="60000">
                <a:srgbClr val="A30000"/>
              </a:gs>
              <a:gs pos="0">
                <a:srgbClr val="760000"/>
              </a:gs>
              <a:gs pos="100000">
                <a:srgbClr val="C00000"/>
              </a:gs>
            </a:gsLst>
            <a:lin ang="16200000" scaled="1"/>
            <a:tileRect/>
          </a:gradFill>
        </p:spPr>
        <p:txBody>
          <a:bodyPr vert="horz" lIns="91360" tIns="45680" rIns="91360" bIns="4568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 rot="16200000" flipH="1">
            <a:off x="4549147" y="-4549142"/>
            <a:ext cx="45719" cy="9144003"/>
          </a:xfrm>
          <a:prstGeom prst="rect">
            <a:avLst/>
          </a:prstGeom>
          <a:gradFill flip="none" rotWithShape="1">
            <a:gsLst>
              <a:gs pos="0">
                <a:srgbClr val="960000"/>
              </a:gs>
              <a:gs pos="75000">
                <a:schemeClr val="bg1"/>
              </a:gs>
              <a:gs pos="50000">
                <a:srgbClr val="950000"/>
              </a:gs>
              <a:gs pos="25000">
                <a:schemeClr val="bg1"/>
              </a:gs>
              <a:gs pos="100000">
                <a:srgbClr val="8E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lIns="91360" tIns="45680" rIns="91360" bIns="4568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D0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D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11018</TotalTime>
  <Words>535</Words>
  <Application>Microsoft Office PowerPoint</Application>
  <PresentationFormat>Экран (4:3)</PresentationFormat>
  <Paragraphs>77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3_Тема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Краснова Алина Вячеславовна</dc:creator>
  <cp:lastModifiedBy>Андреева Софья Анатольевна</cp:lastModifiedBy>
  <cp:revision>503</cp:revision>
  <cp:lastPrinted>2018-07-23T08:17:52Z</cp:lastPrinted>
  <dcterms:created xsi:type="dcterms:W3CDTF">2017-02-28T08:17:22Z</dcterms:created>
  <dcterms:modified xsi:type="dcterms:W3CDTF">2018-08-01T10:48:16Z</dcterms:modified>
</cp:coreProperties>
</file>