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3"/>
    <p:restoredTop sz="94495"/>
  </p:normalViewPr>
  <p:slideViewPr>
    <p:cSldViewPr snapToGrid="0" snapToObjects="1">
      <p:cViewPr varScale="1">
        <p:scale>
          <a:sx n="110" d="100"/>
          <a:sy n="110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162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EN272\&#1055;&#1091;&#1083;&#1100;&#1089;&#1072;&#1094;&#1080;&#1080;%20&#1076;&#1072;&#1074;&#1083;&#1077;&#1085;&#1080;&#1103;%20&#1043;&#1069;&#1053;27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2015\Brest%20NEW!!!!%20(6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300126237340406E-2"/>
          <c:y val="1.8102043985141699E-2"/>
          <c:w val="0.87232830995463295"/>
          <c:h val="0.771194641393808"/>
        </c:manualLayout>
      </c:layout>
      <c:scatterChart>
        <c:scatterStyle val="smoothMarker"/>
        <c:varyColors val="0"/>
        <c:ser>
          <c:idx val="0"/>
          <c:order val="0"/>
          <c:tx>
            <c:v>Исходный вариант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7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C81-453D-B086-9E74ED9CA273}"/>
              </c:ext>
            </c:extLst>
          </c:dPt>
          <c:xVal>
            <c:numRef>
              <c:f>Лист1!$A$6:$A$146</c:f>
              <c:numCache>
                <c:formatCode>0.00</c:formatCode>
                <c:ptCount val="141"/>
                <c:pt idx="0">
                  <c:v>0</c:v>
                </c:pt>
                <c:pt idx="1">
                  <c:v>19.217186000000009</c:v>
                </c:pt>
                <c:pt idx="2">
                  <c:v>38.434371900000002</c:v>
                </c:pt>
                <c:pt idx="3">
                  <c:v>57.6515579</c:v>
                </c:pt>
                <c:pt idx="4">
                  <c:v>76.86874389999997</c:v>
                </c:pt>
                <c:pt idx="5">
                  <c:v>96.085929899999982</c:v>
                </c:pt>
                <c:pt idx="6">
                  <c:v>115.303116</c:v>
                </c:pt>
                <c:pt idx="7">
                  <c:v>134.520309</c:v>
                </c:pt>
                <c:pt idx="8">
                  <c:v>153.73748800000001</c:v>
                </c:pt>
                <c:pt idx="9">
                  <c:v>172.95468099999999</c:v>
                </c:pt>
                <c:pt idx="10">
                  <c:v>192.17186000000001</c:v>
                </c:pt>
                <c:pt idx="11">
                  <c:v>211.38905299999999</c:v>
                </c:pt>
                <c:pt idx="12">
                  <c:v>230.60623200000001</c:v>
                </c:pt>
                <c:pt idx="13">
                  <c:v>249.82342499999999</c:v>
                </c:pt>
                <c:pt idx="14">
                  <c:v>269.04061899999999</c:v>
                </c:pt>
                <c:pt idx="15">
                  <c:v>288.25778200000002</c:v>
                </c:pt>
                <c:pt idx="16">
                  <c:v>307.47497600000003</c:v>
                </c:pt>
                <c:pt idx="17">
                  <c:v>326.69216899999992</c:v>
                </c:pt>
                <c:pt idx="18">
                  <c:v>345.90936299999993</c:v>
                </c:pt>
                <c:pt idx="19">
                  <c:v>365.12652600000001</c:v>
                </c:pt>
                <c:pt idx="20">
                  <c:v>384.34371900000002</c:v>
                </c:pt>
                <c:pt idx="21">
                  <c:v>403.56091300000003</c:v>
                </c:pt>
                <c:pt idx="22">
                  <c:v>422.77810699999981</c:v>
                </c:pt>
                <c:pt idx="23">
                  <c:v>441.99526999999978</c:v>
                </c:pt>
                <c:pt idx="24">
                  <c:v>461.21246300000001</c:v>
                </c:pt>
                <c:pt idx="25">
                  <c:v>480.42965700000002</c:v>
                </c:pt>
                <c:pt idx="26">
                  <c:v>499.64685100000008</c:v>
                </c:pt>
                <c:pt idx="27">
                  <c:v>518.86401399999977</c:v>
                </c:pt>
                <c:pt idx="28">
                  <c:v>538.08123799999998</c:v>
                </c:pt>
                <c:pt idx="29">
                  <c:v>557.29840100000001</c:v>
                </c:pt>
                <c:pt idx="30">
                  <c:v>576.51556399999981</c:v>
                </c:pt>
                <c:pt idx="31">
                  <c:v>595.73278800000003</c:v>
                </c:pt>
                <c:pt idx="32">
                  <c:v>614.94995100000006</c:v>
                </c:pt>
                <c:pt idx="33">
                  <c:v>634.16711399999974</c:v>
                </c:pt>
                <c:pt idx="34">
                  <c:v>653.38433799999996</c:v>
                </c:pt>
                <c:pt idx="35">
                  <c:v>672.60150099999998</c:v>
                </c:pt>
                <c:pt idx="36">
                  <c:v>691.81872599999997</c:v>
                </c:pt>
                <c:pt idx="37">
                  <c:v>711.035889</c:v>
                </c:pt>
                <c:pt idx="38">
                  <c:v>730.25305200000003</c:v>
                </c:pt>
                <c:pt idx="39">
                  <c:v>749.47027600000001</c:v>
                </c:pt>
                <c:pt idx="40">
                  <c:v>768.68743900000004</c:v>
                </c:pt>
                <c:pt idx="41">
                  <c:v>787.90460199999973</c:v>
                </c:pt>
                <c:pt idx="42">
                  <c:v>807.12182600000006</c:v>
                </c:pt>
                <c:pt idx="43">
                  <c:v>826.33898899999997</c:v>
                </c:pt>
                <c:pt idx="44">
                  <c:v>845.55621299999962</c:v>
                </c:pt>
                <c:pt idx="45">
                  <c:v>864.77337599999998</c:v>
                </c:pt>
                <c:pt idx="46">
                  <c:v>883.99054000000001</c:v>
                </c:pt>
                <c:pt idx="47">
                  <c:v>903.207764</c:v>
                </c:pt>
                <c:pt idx="48">
                  <c:v>922.4249269999998</c:v>
                </c:pt>
                <c:pt idx="49">
                  <c:v>941.64208999999983</c:v>
                </c:pt>
                <c:pt idx="50">
                  <c:v>960.85931399999981</c:v>
                </c:pt>
                <c:pt idx="51">
                  <c:v>980.07647699999995</c:v>
                </c:pt>
                <c:pt idx="52">
                  <c:v>999.29370100000028</c:v>
                </c:pt>
                <c:pt idx="53">
                  <c:v>1018.51086</c:v>
                </c:pt>
                <c:pt idx="54">
                  <c:v>1037.72803</c:v>
                </c:pt>
                <c:pt idx="55">
                  <c:v>1056.9451899999999</c:v>
                </c:pt>
                <c:pt idx="56">
                  <c:v>1076.16248</c:v>
                </c:pt>
                <c:pt idx="57">
                  <c:v>1095.3796400000001</c:v>
                </c:pt>
                <c:pt idx="58">
                  <c:v>1114.5968</c:v>
                </c:pt>
                <c:pt idx="59">
                  <c:v>1133.81396</c:v>
                </c:pt>
                <c:pt idx="60">
                  <c:v>1153.0311300000001</c:v>
                </c:pt>
                <c:pt idx="61">
                  <c:v>1172.24829</c:v>
                </c:pt>
                <c:pt idx="62">
                  <c:v>1191.46558</c:v>
                </c:pt>
                <c:pt idx="63">
                  <c:v>1210.68274</c:v>
                </c:pt>
                <c:pt idx="64">
                  <c:v>1229.8998999999999</c:v>
                </c:pt>
                <c:pt idx="65">
                  <c:v>1249.11707</c:v>
                </c:pt>
                <c:pt idx="66">
                  <c:v>1268.3342299999999</c:v>
                </c:pt>
                <c:pt idx="67">
                  <c:v>1287.55151</c:v>
                </c:pt>
                <c:pt idx="68">
                  <c:v>1306.7686799999999</c:v>
                </c:pt>
                <c:pt idx="69">
                  <c:v>1325.9858400000001</c:v>
                </c:pt>
                <c:pt idx="70">
                  <c:v>1345.203</c:v>
                </c:pt>
                <c:pt idx="71">
                  <c:v>1364.4201700000001</c:v>
                </c:pt>
                <c:pt idx="72">
                  <c:v>1383.6374499999999</c:v>
                </c:pt>
                <c:pt idx="73">
                  <c:v>1402.8546100000001</c:v>
                </c:pt>
                <c:pt idx="74">
                  <c:v>1422.07178</c:v>
                </c:pt>
                <c:pt idx="75">
                  <c:v>1441.2889399999999</c:v>
                </c:pt>
                <c:pt idx="76">
                  <c:v>1460.5061000000001</c:v>
                </c:pt>
                <c:pt idx="77">
                  <c:v>1479.7233900000001</c:v>
                </c:pt>
                <c:pt idx="78">
                  <c:v>1498.94055</c:v>
                </c:pt>
                <c:pt idx="79">
                  <c:v>1518.15771</c:v>
                </c:pt>
                <c:pt idx="80">
                  <c:v>1537.3748800000001</c:v>
                </c:pt>
                <c:pt idx="81">
                  <c:v>1556.59204</c:v>
                </c:pt>
                <c:pt idx="82">
                  <c:v>1575.8091999999999</c:v>
                </c:pt>
                <c:pt idx="83">
                  <c:v>1595.02649</c:v>
                </c:pt>
                <c:pt idx="84">
                  <c:v>1614.2436499999999</c:v>
                </c:pt>
                <c:pt idx="85">
                  <c:v>1633.46082</c:v>
                </c:pt>
                <c:pt idx="86">
                  <c:v>1652.6779799999999</c:v>
                </c:pt>
                <c:pt idx="87">
                  <c:v>1671.8951400000001</c:v>
                </c:pt>
                <c:pt idx="88">
                  <c:v>1691.1124299999999</c:v>
                </c:pt>
                <c:pt idx="89">
                  <c:v>1710.3295900000001</c:v>
                </c:pt>
                <c:pt idx="90">
                  <c:v>1729.54675</c:v>
                </c:pt>
                <c:pt idx="91">
                  <c:v>1748.7639200000001</c:v>
                </c:pt>
                <c:pt idx="92">
                  <c:v>1767.98108</c:v>
                </c:pt>
                <c:pt idx="93">
                  <c:v>1787.1983600000001</c:v>
                </c:pt>
                <c:pt idx="94">
                  <c:v>1806.41553</c:v>
                </c:pt>
                <c:pt idx="95">
                  <c:v>1825.6326899999999</c:v>
                </c:pt>
                <c:pt idx="96">
                  <c:v>1844.8498500000001</c:v>
                </c:pt>
                <c:pt idx="97">
                  <c:v>1864.06702</c:v>
                </c:pt>
                <c:pt idx="98">
                  <c:v>1883.2841800000001</c:v>
                </c:pt>
                <c:pt idx="99">
                  <c:v>1902.50146</c:v>
                </c:pt>
                <c:pt idx="100">
                  <c:v>1921.7186300000001</c:v>
                </c:pt>
                <c:pt idx="101">
                  <c:v>1940.93579</c:v>
                </c:pt>
                <c:pt idx="102">
                  <c:v>1960.1529499999999</c:v>
                </c:pt>
                <c:pt idx="103">
                  <c:v>1979.37012</c:v>
                </c:pt>
                <c:pt idx="104">
                  <c:v>1998.5873999999999</c:v>
                </c:pt>
                <c:pt idx="105">
                  <c:v>2017.80457</c:v>
                </c:pt>
                <c:pt idx="106">
                  <c:v>2037.0217299999999</c:v>
                </c:pt>
                <c:pt idx="107">
                  <c:v>2056.2390099999998</c:v>
                </c:pt>
                <c:pt idx="108">
                  <c:v>2075.4560499999998</c:v>
                </c:pt>
                <c:pt idx="109">
                  <c:v>2094.6733399999998</c:v>
                </c:pt>
                <c:pt idx="110">
                  <c:v>2113.8903799999998</c:v>
                </c:pt>
                <c:pt idx="111">
                  <c:v>2133.107669999999</c:v>
                </c:pt>
                <c:pt idx="112">
                  <c:v>2152.3249500000002</c:v>
                </c:pt>
                <c:pt idx="113">
                  <c:v>2171.5419900000002</c:v>
                </c:pt>
                <c:pt idx="114">
                  <c:v>2190.7592800000002</c:v>
                </c:pt>
                <c:pt idx="115">
                  <c:v>2209.9763200000002</c:v>
                </c:pt>
                <c:pt idx="116">
                  <c:v>2229.1936000000001</c:v>
                </c:pt>
                <c:pt idx="117">
                  <c:v>2248.4108900000001</c:v>
                </c:pt>
                <c:pt idx="118">
                  <c:v>2267.6279300000001</c:v>
                </c:pt>
                <c:pt idx="119">
                  <c:v>2286.84521</c:v>
                </c:pt>
                <c:pt idx="120">
                  <c:v>2306.0622600000002</c:v>
                </c:pt>
                <c:pt idx="121">
                  <c:v>2325.27954</c:v>
                </c:pt>
                <c:pt idx="122">
                  <c:v>2344.49658</c:v>
                </c:pt>
                <c:pt idx="123">
                  <c:v>2363.71387</c:v>
                </c:pt>
                <c:pt idx="124">
                  <c:v>2382.9311499999999</c:v>
                </c:pt>
                <c:pt idx="125">
                  <c:v>2402.148189999999</c:v>
                </c:pt>
                <c:pt idx="126">
                  <c:v>2421.3654799999999</c:v>
                </c:pt>
                <c:pt idx="127">
                  <c:v>2440.5825199999999</c:v>
                </c:pt>
                <c:pt idx="128">
                  <c:v>2459.7997999999998</c:v>
                </c:pt>
                <c:pt idx="129">
                  <c:v>2479.0170899999998</c:v>
                </c:pt>
                <c:pt idx="130">
                  <c:v>2498.2341299999998</c:v>
                </c:pt>
                <c:pt idx="131">
                  <c:v>2517.4514199999999</c:v>
                </c:pt>
                <c:pt idx="132">
                  <c:v>2536.668459999999</c:v>
                </c:pt>
                <c:pt idx="133">
                  <c:v>2555.8857400000002</c:v>
                </c:pt>
                <c:pt idx="134">
                  <c:v>2575.1030300000002</c:v>
                </c:pt>
                <c:pt idx="135">
                  <c:v>2594.3200700000002</c:v>
                </c:pt>
                <c:pt idx="136">
                  <c:v>2613.5373500000001</c:v>
                </c:pt>
                <c:pt idx="137">
                  <c:v>2632.7543900000001</c:v>
                </c:pt>
                <c:pt idx="138">
                  <c:v>2651.9716800000001</c:v>
                </c:pt>
                <c:pt idx="139">
                  <c:v>2671.188959999999</c:v>
                </c:pt>
                <c:pt idx="140">
                  <c:v>2690.4060100000002</c:v>
                </c:pt>
              </c:numCache>
            </c:numRef>
          </c:xVal>
          <c:yVal>
            <c:numRef>
              <c:f>Лист1!$B$6:$B$146</c:f>
              <c:numCache>
                <c:formatCode>0.00</c:formatCode>
                <c:ptCount val="141"/>
                <c:pt idx="0">
                  <c:v>31.6079884</c:v>
                </c:pt>
                <c:pt idx="1">
                  <c:v>188.14674400000001</c:v>
                </c:pt>
                <c:pt idx="2">
                  <c:v>87.099006700000004</c:v>
                </c:pt>
                <c:pt idx="3">
                  <c:v>73.228980999999976</c:v>
                </c:pt>
                <c:pt idx="4">
                  <c:v>53.795719099999999</c:v>
                </c:pt>
                <c:pt idx="5">
                  <c:v>62.103366899999997</c:v>
                </c:pt>
                <c:pt idx="6">
                  <c:v>18.625652299999999</c:v>
                </c:pt>
                <c:pt idx="7">
                  <c:v>32.507713299999999</c:v>
                </c:pt>
                <c:pt idx="8">
                  <c:v>180.61731</c:v>
                </c:pt>
                <c:pt idx="9">
                  <c:v>989.56726099999958</c:v>
                </c:pt>
                <c:pt idx="10">
                  <c:v>639.0020139999998</c:v>
                </c:pt>
                <c:pt idx="11">
                  <c:v>217.886154</c:v>
                </c:pt>
                <c:pt idx="12">
                  <c:v>121.573868</c:v>
                </c:pt>
                <c:pt idx="13">
                  <c:v>50.513294199999997</c:v>
                </c:pt>
                <c:pt idx="14">
                  <c:v>38.409820600000003</c:v>
                </c:pt>
                <c:pt idx="15">
                  <c:v>67.56198879999998</c:v>
                </c:pt>
                <c:pt idx="16">
                  <c:v>131.70697000000001</c:v>
                </c:pt>
                <c:pt idx="17">
                  <c:v>236.541901</c:v>
                </c:pt>
                <c:pt idx="18">
                  <c:v>533.99096699999996</c:v>
                </c:pt>
                <c:pt idx="19">
                  <c:v>1078.04565</c:v>
                </c:pt>
                <c:pt idx="20">
                  <c:v>107.072945</c:v>
                </c:pt>
                <c:pt idx="21">
                  <c:v>8.7752294499999994</c:v>
                </c:pt>
                <c:pt idx="22">
                  <c:v>49.338428499999999</c:v>
                </c:pt>
                <c:pt idx="23">
                  <c:v>92.373275799999973</c:v>
                </c:pt>
                <c:pt idx="24">
                  <c:v>91.81163789999998</c:v>
                </c:pt>
                <c:pt idx="25">
                  <c:v>96.798164400000005</c:v>
                </c:pt>
                <c:pt idx="26">
                  <c:v>96.078254700000002</c:v>
                </c:pt>
                <c:pt idx="27">
                  <c:v>46.404460899999997</c:v>
                </c:pt>
                <c:pt idx="28">
                  <c:v>935.29418899999996</c:v>
                </c:pt>
                <c:pt idx="29">
                  <c:v>233.42701700000001</c:v>
                </c:pt>
                <c:pt idx="30">
                  <c:v>151.40696700000001</c:v>
                </c:pt>
                <c:pt idx="31">
                  <c:v>110.328468</c:v>
                </c:pt>
                <c:pt idx="32">
                  <c:v>87.230682400000006</c:v>
                </c:pt>
                <c:pt idx="33">
                  <c:v>43.647571599999999</c:v>
                </c:pt>
                <c:pt idx="34">
                  <c:v>15.2577915</c:v>
                </c:pt>
                <c:pt idx="35">
                  <c:v>41.423034700000002</c:v>
                </c:pt>
                <c:pt idx="36">
                  <c:v>135.84118699999999</c:v>
                </c:pt>
                <c:pt idx="37">
                  <c:v>539.246399</c:v>
                </c:pt>
                <c:pt idx="38">
                  <c:v>482.59222399999999</c:v>
                </c:pt>
                <c:pt idx="39">
                  <c:v>145.53517199999999</c:v>
                </c:pt>
                <c:pt idx="40">
                  <c:v>58.433097799999999</c:v>
                </c:pt>
                <c:pt idx="41">
                  <c:v>12.4642324</c:v>
                </c:pt>
                <c:pt idx="42">
                  <c:v>22.986698199999999</c:v>
                </c:pt>
                <c:pt idx="43">
                  <c:v>48.367267599999977</c:v>
                </c:pt>
                <c:pt idx="44">
                  <c:v>71.862915000000001</c:v>
                </c:pt>
                <c:pt idx="45">
                  <c:v>106.85494199999999</c:v>
                </c:pt>
                <c:pt idx="46">
                  <c:v>185.62361100000001</c:v>
                </c:pt>
                <c:pt idx="47">
                  <c:v>528.93133499999999</c:v>
                </c:pt>
                <c:pt idx="48">
                  <c:v>7.1617794000000004</c:v>
                </c:pt>
                <c:pt idx="49">
                  <c:v>29.323450099999999</c:v>
                </c:pt>
                <c:pt idx="50">
                  <c:v>41.1364479</c:v>
                </c:pt>
                <c:pt idx="51">
                  <c:v>50.962680800000001</c:v>
                </c:pt>
                <c:pt idx="52">
                  <c:v>44.708732599999998</c:v>
                </c:pt>
                <c:pt idx="53">
                  <c:v>36.7305183</c:v>
                </c:pt>
                <c:pt idx="54">
                  <c:v>17.141765599999999</c:v>
                </c:pt>
                <c:pt idx="55">
                  <c:v>13.037153200000001</c:v>
                </c:pt>
                <c:pt idx="56">
                  <c:v>398.38711499999982</c:v>
                </c:pt>
                <c:pt idx="57">
                  <c:v>156.84204099999999</c:v>
                </c:pt>
                <c:pt idx="58">
                  <c:v>83.239219700000007</c:v>
                </c:pt>
                <c:pt idx="59">
                  <c:v>50.863445300000002</c:v>
                </c:pt>
                <c:pt idx="60">
                  <c:v>33.130981400000003</c:v>
                </c:pt>
                <c:pt idx="61">
                  <c:v>13.590058300000001</c:v>
                </c:pt>
                <c:pt idx="62">
                  <c:v>7.5108475699999966</c:v>
                </c:pt>
                <c:pt idx="63">
                  <c:v>33.545787799999999</c:v>
                </c:pt>
                <c:pt idx="64">
                  <c:v>68.511550900000003</c:v>
                </c:pt>
                <c:pt idx="65">
                  <c:v>219.53923</c:v>
                </c:pt>
                <c:pt idx="66">
                  <c:v>264.82009900000003</c:v>
                </c:pt>
                <c:pt idx="67">
                  <c:v>58.692657500000003</c:v>
                </c:pt>
                <c:pt idx="68">
                  <c:v>18.391220100000009</c:v>
                </c:pt>
                <c:pt idx="69">
                  <c:v>5.5580449099999978</c:v>
                </c:pt>
                <c:pt idx="70">
                  <c:v>19.507535900000001</c:v>
                </c:pt>
                <c:pt idx="71">
                  <c:v>32.182868999999997</c:v>
                </c:pt>
                <c:pt idx="72">
                  <c:v>32.287075000000002</c:v>
                </c:pt>
                <c:pt idx="73">
                  <c:v>33.390186300000003</c:v>
                </c:pt>
                <c:pt idx="74">
                  <c:v>57.858394599999997</c:v>
                </c:pt>
                <c:pt idx="75">
                  <c:v>249.18592799999999</c:v>
                </c:pt>
                <c:pt idx="76">
                  <c:v>21.047317499999991</c:v>
                </c:pt>
                <c:pt idx="77">
                  <c:v>25.845790900000001</c:v>
                </c:pt>
                <c:pt idx="78">
                  <c:v>25.242725400000001</c:v>
                </c:pt>
                <c:pt idx="79">
                  <c:v>24.501895900000001</c:v>
                </c:pt>
                <c:pt idx="80">
                  <c:v>18.0595055</c:v>
                </c:pt>
                <c:pt idx="81">
                  <c:v>11.179682700000001</c:v>
                </c:pt>
                <c:pt idx="82">
                  <c:v>7.7029814699999974</c:v>
                </c:pt>
                <c:pt idx="83">
                  <c:v>13.5226755</c:v>
                </c:pt>
                <c:pt idx="84">
                  <c:v>166.65231299999999</c:v>
                </c:pt>
                <c:pt idx="85">
                  <c:v>93.611648599999981</c:v>
                </c:pt>
                <c:pt idx="86">
                  <c:v>42.447048199999998</c:v>
                </c:pt>
                <c:pt idx="87">
                  <c:v>20.580575899999999</c:v>
                </c:pt>
                <c:pt idx="88">
                  <c:v>11.0723038</c:v>
                </c:pt>
                <c:pt idx="89">
                  <c:v>5.0357108099999977</c:v>
                </c:pt>
                <c:pt idx="90">
                  <c:v>6.2361650500000003</c:v>
                </c:pt>
                <c:pt idx="91">
                  <c:v>17.9012718</c:v>
                </c:pt>
                <c:pt idx="92">
                  <c:v>27.448225000000001</c:v>
                </c:pt>
                <c:pt idx="93">
                  <c:v>73.841918899999982</c:v>
                </c:pt>
                <c:pt idx="94">
                  <c:v>119.085449</c:v>
                </c:pt>
                <c:pt idx="95">
                  <c:v>19.212112399999999</c:v>
                </c:pt>
                <c:pt idx="96">
                  <c:v>4.0835695300000001</c:v>
                </c:pt>
                <c:pt idx="97">
                  <c:v>5.3462476700000003</c:v>
                </c:pt>
                <c:pt idx="98">
                  <c:v>11.839233399999999</c:v>
                </c:pt>
                <c:pt idx="99">
                  <c:v>11.320231400000001</c:v>
                </c:pt>
                <c:pt idx="100">
                  <c:v>11.0646477</c:v>
                </c:pt>
                <c:pt idx="101">
                  <c:v>15.5099421</c:v>
                </c:pt>
                <c:pt idx="102">
                  <c:v>8.4912910499999992</c:v>
                </c:pt>
                <c:pt idx="103">
                  <c:v>91.839096099999978</c:v>
                </c:pt>
                <c:pt idx="104">
                  <c:v>15.2620363</c:v>
                </c:pt>
                <c:pt idx="105">
                  <c:v>15.110867499999999</c:v>
                </c:pt>
                <c:pt idx="106">
                  <c:v>8.9839887600000008</c:v>
                </c:pt>
                <c:pt idx="107">
                  <c:v>9.7456007000000007</c:v>
                </c:pt>
                <c:pt idx="108">
                  <c:v>4.4240469899999981</c:v>
                </c:pt>
                <c:pt idx="109">
                  <c:v>4.6125087699999963</c:v>
                </c:pt>
                <c:pt idx="110">
                  <c:v>3.0083744499999998</c:v>
                </c:pt>
                <c:pt idx="111">
                  <c:v>11.834618600000001</c:v>
                </c:pt>
                <c:pt idx="112">
                  <c:v>48.837822000000003</c:v>
                </c:pt>
                <c:pt idx="113">
                  <c:v>35.705318499999997</c:v>
                </c:pt>
                <c:pt idx="114">
                  <c:v>12.0898447</c:v>
                </c:pt>
                <c:pt idx="115">
                  <c:v>6.3202576599999976</c:v>
                </c:pt>
                <c:pt idx="116">
                  <c:v>6.3711786300000002</c:v>
                </c:pt>
                <c:pt idx="117">
                  <c:v>1.6538053800000001</c:v>
                </c:pt>
                <c:pt idx="118">
                  <c:v>3.1044061200000002</c:v>
                </c:pt>
                <c:pt idx="119">
                  <c:v>4.133444309999998</c:v>
                </c:pt>
                <c:pt idx="120">
                  <c:v>13.6476202</c:v>
                </c:pt>
                <c:pt idx="121">
                  <c:v>13.7758789</c:v>
                </c:pt>
                <c:pt idx="122">
                  <c:v>32.054042799999998</c:v>
                </c:pt>
                <c:pt idx="123">
                  <c:v>2.6416053800000001</c:v>
                </c:pt>
                <c:pt idx="124">
                  <c:v>0.47959727000000002</c:v>
                </c:pt>
                <c:pt idx="125">
                  <c:v>2.2795193199999999</c:v>
                </c:pt>
                <c:pt idx="126">
                  <c:v>1.8064023300000001</c:v>
                </c:pt>
                <c:pt idx="127">
                  <c:v>1.2390934199999999</c:v>
                </c:pt>
                <c:pt idx="128">
                  <c:v>3.0659708999999999</c:v>
                </c:pt>
                <c:pt idx="129">
                  <c:v>3.32938504</c:v>
                </c:pt>
                <c:pt idx="130">
                  <c:v>0.59442216199999998</c:v>
                </c:pt>
                <c:pt idx="131">
                  <c:v>17.5026245</c:v>
                </c:pt>
                <c:pt idx="132">
                  <c:v>5.4433536499999997</c:v>
                </c:pt>
                <c:pt idx="133">
                  <c:v>3.5559039100000001</c:v>
                </c:pt>
                <c:pt idx="134">
                  <c:v>2.7778639799999998</c:v>
                </c:pt>
                <c:pt idx="135">
                  <c:v>5.0344929699999978</c:v>
                </c:pt>
                <c:pt idx="136">
                  <c:v>1.13430882</c:v>
                </c:pt>
                <c:pt idx="137">
                  <c:v>2.8727822299999981</c:v>
                </c:pt>
                <c:pt idx="138">
                  <c:v>3.2653961200000001</c:v>
                </c:pt>
                <c:pt idx="139">
                  <c:v>4.3076353099999984</c:v>
                </c:pt>
                <c:pt idx="140">
                  <c:v>11.7723227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C81-453D-B086-9E74ED9CA273}"/>
            </c:ext>
          </c:extLst>
        </c:ser>
        <c:ser>
          <c:idx val="1"/>
          <c:order val="1"/>
          <c:tx>
            <c:v>Новый вариант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Лист1!$M$6:$M$93</c:f>
              <c:numCache>
                <c:formatCode>0.00</c:formatCode>
                <c:ptCount val="88"/>
                <c:pt idx="0">
                  <c:v>0</c:v>
                </c:pt>
                <c:pt idx="1">
                  <c:v>34.482944499999988</c:v>
                </c:pt>
                <c:pt idx="2">
                  <c:v>68.965889000000004</c:v>
                </c:pt>
                <c:pt idx="3">
                  <c:v>103.448837</c:v>
                </c:pt>
                <c:pt idx="4">
                  <c:v>137.93177800000001</c:v>
                </c:pt>
                <c:pt idx="5">
                  <c:v>172.41473400000001</c:v>
                </c:pt>
                <c:pt idx="6">
                  <c:v>206.89767499999999</c:v>
                </c:pt>
                <c:pt idx="7">
                  <c:v>241.38061500000001</c:v>
                </c:pt>
                <c:pt idx="8">
                  <c:v>275.86355600000002</c:v>
                </c:pt>
                <c:pt idx="9">
                  <c:v>310.346497</c:v>
                </c:pt>
                <c:pt idx="10">
                  <c:v>344.82946800000002</c:v>
                </c:pt>
                <c:pt idx="11">
                  <c:v>379.312408</c:v>
                </c:pt>
                <c:pt idx="12">
                  <c:v>413.79534899999982</c:v>
                </c:pt>
                <c:pt idx="13">
                  <c:v>448.27829000000003</c:v>
                </c:pt>
                <c:pt idx="14">
                  <c:v>482.76123000000001</c:v>
                </c:pt>
                <c:pt idx="15">
                  <c:v>517.24420199999997</c:v>
                </c:pt>
                <c:pt idx="16">
                  <c:v>551.72711199999981</c:v>
                </c:pt>
                <c:pt idx="17">
                  <c:v>586.21008300000005</c:v>
                </c:pt>
                <c:pt idx="18">
                  <c:v>620.692993</c:v>
                </c:pt>
                <c:pt idx="19">
                  <c:v>655.17596400000002</c:v>
                </c:pt>
                <c:pt idx="20">
                  <c:v>689.65893600000004</c:v>
                </c:pt>
                <c:pt idx="21">
                  <c:v>724.14184599999999</c:v>
                </c:pt>
                <c:pt idx="22">
                  <c:v>758.62481700000001</c:v>
                </c:pt>
                <c:pt idx="23">
                  <c:v>793.10772699999973</c:v>
                </c:pt>
                <c:pt idx="24">
                  <c:v>827.59069799999997</c:v>
                </c:pt>
                <c:pt idx="25">
                  <c:v>862.073669</c:v>
                </c:pt>
                <c:pt idx="26">
                  <c:v>896.55657999999983</c:v>
                </c:pt>
                <c:pt idx="27">
                  <c:v>931.03955099999996</c:v>
                </c:pt>
                <c:pt idx="28">
                  <c:v>965.52246099999979</c:v>
                </c:pt>
                <c:pt idx="29">
                  <c:v>1000.00543</c:v>
                </c:pt>
                <c:pt idx="30">
                  <c:v>1034.4884</c:v>
                </c:pt>
                <c:pt idx="31">
                  <c:v>1068.9713099999999</c:v>
                </c:pt>
                <c:pt idx="32">
                  <c:v>1103.4542200000001</c:v>
                </c:pt>
                <c:pt idx="33">
                  <c:v>1137.9372599999999</c:v>
                </c:pt>
                <c:pt idx="34">
                  <c:v>1172.4201700000001</c:v>
                </c:pt>
                <c:pt idx="35">
                  <c:v>1206.90308</c:v>
                </c:pt>
                <c:pt idx="36">
                  <c:v>1241.38599</c:v>
                </c:pt>
                <c:pt idx="37">
                  <c:v>1275.8690200000001</c:v>
                </c:pt>
                <c:pt idx="38">
                  <c:v>1310.35193</c:v>
                </c:pt>
                <c:pt idx="39">
                  <c:v>1344.83484</c:v>
                </c:pt>
                <c:pt idx="40">
                  <c:v>1379.3178700000001</c:v>
                </c:pt>
                <c:pt idx="41">
                  <c:v>1413.80078</c:v>
                </c:pt>
                <c:pt idx="42">
                  <c:v>1448.28369</c:v>
                </c:pt>
                <c:pt idx="43">
                  <c:v>1482.7667200000001</c:v>
                </c:pt>
                <c:pt idx="44">
                  <c:v>1517.24963</c:v>
                </c:pt>
                <c:pt idx="45">
                  <c:v>1551.73254</c:v>
                </c:pt>
                <c:pt idx="46">
                  <c:v>1586.2154499999999</c:v>
                </c:pt>
                <c:pt idx="47">
                  <c:v>1620.69849</c:v>
                </c:pt>
                <c:pt idx="48">
                  <c:v>1655.1813999999999</c:v>
                </c:pt>
                <c:pt idx="49">
                  <c:v>1689.6643099999999</c:v>
                </c:pt>
                <c:pt idx="50">
                  <c:v>1724.14734</c:v>
                </c:pt>
                <c:pt idx="51">
                  <c:v>1758.6302499999999</c:v>
                </c:pt>
                <c:pt idx="52">
                  <c:v>1793.1131600000001</c:v>
                </c:pt>
                <c:pt idx="53">
                  <c:v>1827.5960700000001</c:v>
                </c:pt>
                <c:pt idx="54">
                  <c:v>1862.0790999999999</c:v>
                </c:pt>
                <c:pt idx="55">
                  <c:v>1896.5620100000001</c:v>
                </c:pt>
                <c:pt idx="56">
                  <c:v>1931.04492</c:v>
                </c:pt>
                <c:pt idx="57">
                  <c:v>1965.5279499999999</c:v>
                </c:pt>
                <c:pt idx="58">
                  <c:v>2000.0108600000001</c:v>
                </c:pt>
                <c:pt idx="59">
                  <c:v>2034.49377</c:v>
                </c:pt>
                <c:pt idx="60">
                  <c:v>2068.9768100000001</c:v>
                </c:pt>
                <c:pt idx="61">
                  <c:v>2103.4597199999998</c:v>
                </c:pt>
                <c:pt idx="62">
                  <c:v>2137.94263</c:v>
                </c:pt>
                <c:pt idx="63">
                  <c:v>2172.4255400000002</c:v>
                </c:pt>
                <c:pt idx="64">
                  <c:v>2206.908449999999</c:v>
                </c:pt>
                <c:pt idx="65">
                  <c:v>2241.3913600000001</c:v>
                </c:pt>
                <c:pt idx="66">
                  <c:v>2275.8745100000001</c:v>
                </c:pt>
                <c:pt idx="67">
                  <c:v>2310.3574199999998</c:v>
                </c:pt>
                <c:pt idx="68">
                  <c:v>2344.84033</c:v>
                </c:pt>
                <c:pt idx="69">
                  <c:v>2379.3232400000002</c:v>
                </c:pt>
                <c:pt idx="70">
                  <c:v>2413.8061499999999</c:v>
                </c:pt>
                <c:pt idx="71">
                  <c:v>2448.2890600000001</c:v>
                </c:pt>
                <c:pt idx="72">
                  <c:v>2482.7719699999998</c:v>
                </c:pt>
                <c:pt idx="73">
                  <c:v>2517.25513</c:v>
                </c:pt>
                <c:pt idx="74">
                  <c:v>2551.7380400000002</c:v>
                </c:pt>
                <c:pt idx="75">
                  <c:v>2586.220949999999</c:v>
                </c:pt>
                <c:pt idx="76">
                  <c:v>2620.7038600000001</c:v>
                </c:pt>
                <c:pt idx="77">
                  <c:v>2655.186769999998</c:v>
                </c:pt>
                <c:pt idx="78">
                  <c:v>2689.66968</c:v>
                </c:pt>
                <c:pt idx="79">
                  <c:v>2724.1525900000001</c:v>
                </c:pt>
                <c:pt idx="80">
                  <c:v>2758.6357400000002</c:v>
                </c:pt>
                <c:pt idx="81">
                  <c:v>2793.118649999999</c:v>
                </c:pt>
                <c:pt idx="82">
                  <c:v>2827.6015600000001</c:v>
                </c:pt>
                <c:pt idx="83">
                  <c:v>2862.084469999998</c:v>
                </c:pt>
                <c:pt idx="84">
                  <c:v>2896.56738</c:v>
                </c:pt>
                <c:pt idx="85">
                  <c:v>2931.0502900000001</c:v>
                </c:pt>
                <c:pt idx="86">
                  <c:v>2965.5334499999999</c:v>
                </c:pt>
                <c:pt idx="87">
                  <c:v>3000.0163600000001</c:v>
                </c:pt>
              </c:numCache>
            </c:numRef>
          </c:xVal>
          <c:yVal>
            <c:numRef>
              <c:f>Лист1!$N$6:$N$93</c:f>
              <c:numCache>
                <c:formatCode>0.00</c:formatCode>
                <c:ptCount val="88"/>
                <c:pt idx="0">
                  <c:v>6.0439982399999979</c:v>
                </c:pt>
                <c:pt idx="1">
                  <c:v>354.58926400000001</c:v>
                </c:pt>
                <c:pt idx="2">
                  <c:v>168.941879</c:v>
                </c:pt>
                <c:pt idx="3">
                  <c:v>219.83311499999999</c:v>
                </c:pt>
                <c:pt idx="4">
                  <c:v>474.05898999999999</c:v>
                </c:pt>
                <c:pt idx="5">
                  <c:v>258.19818099999992</c:v>
                </c:pt>
                <c:pt idx="6">
                  <c:v>61.263813000000013</c:v>
                </c:pt>
                <c:pt idx="7">
                  <c:v>34.9256897</c:v>
                </c:pt>
                <c:pt idx="8">
                  <c:v>334.60281400000002</c:v>
                </c:pt>
                <c:pt idx="9">
                  <c:v>638.85546899999974</c:v>
                </c:pt>
                <c:pt idx="10">
                  <c:v>51.380817399999998</c:v>
                </c:pt>
                <c:pt idx="11">
                  <c:v>106.962563</c:v>
                </c:pt>
                <c:pt idx="12">
                  <c:v>103.930031</c:v>
                </c:pt>
                <c:pt idx="13">
                  <c:v>127.60704800000001</c:v>
                </c:pt>
                <c:pt idx="14">
                  <c:v>68.8354645</c:v>
                </c:pt>
                <c:pt idx="15">
                  <c:v>13.4616194</c:v>
                </c:pt>
                <c:pt idx="16">
                  <c:v>16.234909099999999</c:v>
                </c:pt>
                <c:pt idx="17">
                  <c:v>92.041870099999983</c:v>
                </c:pt>
                <c:pt idx="18">
                  <c:v>35.353340099999997</c:v>
                </c:pt>
                <c:pt idx="19">
                  <c:v>34.107296000000012</c:v>
                </c:pt>
                <c:pt idx="20">
                  <c:v>20.495101900000002</c:v>
                </c:pt>
                <c:pt idx="21">
                  <c:v>28.9698563</c:v>
                </c:pt>
                <c:pt idx="22">
                  <c:v>98.999252299999995</c:v>
                </c:pt>
                <c:pt idx="23">
                  <c:v>46.113224000000002</c:v>
                </c:pt>
                <c:pt idx="24">
                  <c:v>47.898559599999999</c:v>
                </c:pt>
                <c:pt idx="25">
                  <c:v>56.903236399999997</c:v>
                </c:pt>
                <c:pt idx="26">
                  <c:v>53.703121199999998</c:v>
                </c:pt>
                <c:pt idx="27">
                  <c:v>30.218704200000001</c:v>
                </c:pt>
                <c:pt idx="28">
                  <c:v>38.333339700000003</c:v>
                </c:pt>
                <c:pt idx="29">
                  <c:v>8.3780183800000003</c:v>
                </c:pt>
                <c:pt idx="30">
                  <c:v>63.378707900000002</c:v>
                </c:pt>
                <c:pt idx="31">
                  <c:v>45.602653500000002</c:v>
                </c:pt>
                <c:pt idx="32">
                  <c:v>30.7995205</c:v>
                </c:pt>
                <c:pt idx="33">
                  <c:v>90.716545100000005</c:v>
                </c:pt>
                <c:pt idx="34">
                  <c:v>60.882747700000003</c:v>
                </c:pt>
                <c:pt idx="35">
                  <c:v>85.054580700000002</c:v>
                </c:pt>
                <c:pt idx="36">
                  <c:v>47.408531199999999</c:v>
                </c:pt>
                <c:pt idx="37">
                  <c:v>18.4669323</c:v>
                </c:pt>
                <c:pt idx="38">
                  <c:v>75.563377399999936</c:v>
                </c:pt>
                <c:pt idx="39">
                  <c:v>38.729545600000002</c:v>
                </c:pt>
                <c:pt idx="40">
                  <c:v>24.668111799999991</c:v>
                </c:pt>
                <c:pt idx="41">
                  <c:v>41.597934700000003</c:v>
                </c:pt>
                <c:pt idx="42">
                  <c:v>10.03162</c:v>
                </c:pt>
                <c:pt idx="43">
                  <c:v>21.387472200000001</c:v>
                </c:pt>
                <c:pt idx="44">
                  <c:v>17.6665478</c:v>
                </c:pt>
                <c:pt idx="45">
                  <c:v>58.019554100000001</c:v>
                </c:pt>
                <c:pt idx="46">
                  <c:v>75.157424899999981</c:v>
                </c:pt>
                <c:pt idx="47">
                  <c:v>131.160629</c:v>
                </c:pt>
                <c:pt idx="48">
                  <c:v>59.829166400000013</c:v>
                </c:pt>
                <c:pt idx="49">
                  <c:v>15.9441986</c:v>
                </c:pt>
                <c:pt idx="50">
                  <c:v>43.295272799999999</c:v>
                </c:pt>
                <c:pt idx="51">
                  <c:v>73.379592899999963</c:v>
                </c:pt>
                <c:pt idx="52">
                  <c:v>45.137039199999997</c:v>
                </c:pt>
                <c:pt idx="53">
                  <c:v>53.342964199999997</c:v>
                </c:pt>
                <c:pt idx="54">
                  <c:v>59.376438100000001</c:v>
                </c:pt>
                <c:pt idx="55">
                  <c:v>82.808448799999951</c:v>
                </c:pt>
                <c:pt idx="56">
                  <c:v>133.76667800000001</c:v>
                </c:pt>
                <c:pt idx="57">
                  <c:v>24.623905199999999</c:v>
                </c:pt>
                <c:pt idx="58">
                  <c:v>37.078254700000002</c:v>
                </c:pt>
                <c:pt idx="59">
                  <c:v>71.272117600000001</c:v>
                </c:pt>
                <c:pt idx="60">
                  <c:v>68.851585400000005</c:v>
                </c:pt>
                <c:pt idx="61">
                  <c:v>147.47985800000001</c:v>
                </c:pt>
                <c:pt idx="62">
                  <c:v>29.1248112</c:v>
                </c:pt>
                <c:pt idx="63">
                  <c:v>52.368202199999999</c:v>
                </c:pt>
                <c:pt idx="64">
                  <c:v>10.424369799999999</c:v>
                </c:pt>
                <c:pt idx="65">
                  <c:v>45.726020800000001</c:v>
                </c:pt>
                <c:pt idx="66">
                  <c:v>84.522567699999982</c:v>
                </c:pt>
                <c:pt idx="67">
                  <c:v>45.9881897</c:v>
                </c:pt>
                <c:pt idx="68">
                  <c:v>63.830554999999997</c:v>
                </c:pt>
                <c:pt idx="69">
                  <c:v>9.2985401200000002</c:v>
                </c:pt>
                <c:pt idx="70">
                  <c:v>42.355270400000002</c:v>
                </c:pt>
                <c:pt idx="71">
                  <c:v>13.110211400000001</c:v>
                </c:pt>
                <c:pt idx="72">
                  <c:v>21.4199123</c:v>
                </c:pt>
                <c:pt idx="73">
                  <c:v>46.664211299999998</c:v>
                </c:pt>
                <c:pt idx="74">
                  <c:v>20.504035900000009</c:v>
                </c:pt>
                <c:pt idx="75">
                  <c:v>65.172958399999942</c:v>
                </c:pt>
                <c:pt idx="76">
                  <c:v>7.3555035599999963</c:v>
                </c:pt>
                <c:pt idx="77">
                  <c:v>30.3221588</c:v>
                </c:pt>
                <c:pt idx="78">
                  <c:v>101.891563</c:v>
                </c:pt>
                <c:pt idx="79">
                  <c:v>26.570997200000001</c:v>
                </c:pt>
                <c:pt idx="80">
                  <c:v>12.4476061</c:v>
                </c:pt>
                <c:pt idx="81">
                  <c:v>37.443595899999998</c:v>
                </c:pt>
                <c:pt idx="82">
                  <c:v>54.487705200000001</c:v>
                </c:pt>
                <c:pt idx="83">
                  <c:v>19.344818100000001</c:v>
                </c:pt>
                <c:pt idx="84">
                  <c:v>13.7574568</c:v>
                </c:pt>
                <c:pt idx="85">
                  <c:v>19.321096399999991</c:v>
                </c:pt>
                <c:pt idx="86">
                  <c:v>35.605342899999997</c:v>
                </c:pt>
                <c:pt idx="87">
                  <c:v>5.8605232199999966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C81-453D-B086-9E74ED9CA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2187384"/>
        <c:axId val="652186208"/>
      </c:scatterChart>
      <c:valAx>
        <c:axId val="652187384"/>
        <c:scaling>
          <c:orientation val="minMax"/>
          <c:max val="2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/>
                  <a:t>f, </a:t>
                </a:r>
                <a:r>
                  <a:rPr lang="ru-RU" sz="1200" b="1" baseline="0"/>
                  <a:t>Гц</a:t>
                </a:r>
              </a:p>
            </c:rich>
          </c:tx>
          <c:layout>
            <c:manualLayout>
              <c:xMode val="edge"/>
              <c:yMode val="edge"/>
              <c:x val="0.85845162424972099"/>
              <c:y val="0.8873728469749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crossAx val="652186208"/>
        <c:crosses val="autoZero"/>
        <c:crossBetween val="midCat"/>
      </c:valAx>
      <c:valAx>
        <c:axId val="65218620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P,</a:t>
                </a:r>
                <a:r>
                  <a:rPr lang="en-US" sz="1200" b="1" baseline="0"/>
                  <a:t> </a:t>
                </a:r>
                <a:r>
                  <a:rPr lang="ru-RU" sz="1200" b="1" baseline="0"/>
                  <a:t>Па</a:t>
                </a:r>
                <a:endParaRPr lang="ru-RU" sz="1200" b="1"/>
              </a:p>
            </c:rich>
          </c:tx>
          <c:layout>
            <c:manualLayout>
              <c:xMode val="edge"/>
              <c:yMode val="edge"/>
              <c:x val="2.3965137114213999E-3"/>
              <c:y val="0.21534105160449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crossAx val="652187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00707704558699E-2"/>
          <c:y val="0.902719357181749"/>
          <c:w val="0.74047878344137896"/>
          <c:h val="9.4464681832890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H, </a:t>
            </a:r>
            <a:r>
              <a:rPr lang="ru-RU" dirty="0"/>
              <a:t>м</a:t>
            </a:r>
          </a:p>
        </c:rich>
      </c:tx>
      <c:layout>
        <c:manualLayout>
          <c:xMode val="edge"/>
          <c:yMode val="edge"/>
          <c:x val="3.2098706204361101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757471392067598E-2"/>
          <c:y val="0.14841306094161"/>
          <c:w val="0.87707615820464402"/>
          <c:h val="0.67709767353946504"/>
        </c:manualLayout>
      </c:layout>
      <c:scatterChart>
        <c:scatterStyle val="lineMarker"/>
        <c:varyColors val="0"/>
        <c:ser>
          <c:idx val="0"/>
          <c:order val="0"/>
          <c:tx>
            <c:v>Напор.Хар вариант 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'[Brest NEW!!!! (6).xlsx]Лист1'!$D$46:$K$46</c:f>
              <c:numCache>
                <c:formatCode>General</c:formatCode>
                <c:ptCount val="8"/>
                <c:pt idx="0">
                  <c:v>1176.910108158309</c:v>
                </c:pt>
                <c:pt idx="1">
                  <c:v>1569.2134775444119</c:v>
                </c:pt>
                <c:pt idx="2">
                  <c:v>1961.5168469305149</c:v>
                </c:pt>
                <c:pt idx="3">
                  <c:v>2353.8202163166202</c:v>
                </c:pt>
                <c:pt idx="4">
                  <c:v>2746.12358570272</c:v>
                </c:pt>
                <c:pt idx="5">
                  <c:v>3138.4269550888239</c:v>
                </c:pt>
                <c:pt idx="6">
                  <c:v>3530.7303244749278</c:v>
                </c:pt>
                <c:pt idx="7">
                  <c:v>3923.0336938610312</c:v>
                </c:pt>
              </c:numCache>
            </c:numRef>
          </c:xVal>
          <c:yVal>
            <c:numRef>
              <c:f>'[Brest NEW!!!! (6).xlsx]Лист1'!$D$47:$K$47</c:f>
              <c:numCache>
                <c:formatCode>General</c:formatCode>
                <c:ptCount val="8"/>
                <c:pt idx="0">
                  <c:v>4.4914285017527824</c:v>
                </c:pt>
                <c:pt idx="1">
                  <c:v>4.8535591717652782</c:v>
                </c:pt>
                <c:pt idx="2">
                  <c:v>4.8061772430885537</c:v>
                </c:pt>
                <c:pt idx="3">
                  <c:v>4.7643488336534077</c:v>
                </c:pt>
                <c:pt idx="4">
                  <c:v>4.5570561982136883</c:v>
                </c:pt>
                <c:pt idx="5">
                  <c:v>4.2933195165907643</c:v>
                </c:pt>
                <c:pt idx="6">
                  <c:v>4.2357922435336102</c:v>
                </c:pt>
                <c:pt idx="7">
                  <c:v>3.5236154881950941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8A-4B39-A8D7-1FA1121E3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799248"/>
        <c:axId val="651789056"/>
      </c:scatterChart>
      <c:valAx>
        <c:axId val="65179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Q, </a:t>
                </a:r>
                <a:r>
                  <a:rPr lang="ru-RU"/>
                  <a:t>м</a:t>
                </a:r>
                <a:r>
                  <a:rPr lang="en-US"/>
                  <a:t>3/</a:t>
                </a:r>
                <a:r>
                  <a:rPr lang="ru-RU"/>
                  <a:t>ч</a:t>
                </a:r>
              </a:p>
            </c:rich>
          </c:tx>
          <c:layout>
            <c:manualLayout>
              <c:xMode val="edge"/>
              <c:yMode val="edge"/>
              <c:x val="0.83357152235610199"/>
              <c:y val="0.724134074692457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789056"/>
        <c:crosses val="autoZero"/>
        <c:crossBetween val="midCat"/>
      </c:valAx>
      <c:valAx>
        <c:axId val="6517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799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75000"/>
        <a:lumOff val="25000"/>
        <a:alpha val="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0703A-7318-4055-A7AB-784094836C93}" type="doc">
      <dgm:prSet loTypeId="urn:microsoft.com/office/officeart/2009/3/layout/Descending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C36A336-0318-4E99-8DB5-F87BD5C48A75}">
      <dgm:prSet phldrT="[Текст]" custT="1"/>
      <dgm:spPr/>
      <dgm:t>
        <a:bodyPr/>
        <a:lstStyle/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Постановка задачи и формирование ТЗ</a:t>
          </a:r>
        </a:p>
      </dgm:t>
    </dgm:pt>
    <dgm:pt modelId="{8D532BD1-05D6-4C64-AF58-2009C512C3FE}" type="parTrans" cxnId="{5690DFFB-73AE-4B48-B5D6-115C743509D9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AC8C-54D2-4589-B61B-3445D79DC382}" type="sibTrans" cxnId="{5690DFFB-73AE-4B48-B5D6-115C743509D9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81913-EAB1-4720-ACFE-28BA8DA65430}">
      <dgm:prSet phldrT="[Текст]" custT="1"/>
      <dgm:spPr>
        <a:noFill/>
        <a:ln>
          <a:noFill/>
        </a:ln>
        <a:effectLst>
          <a:softEdge rad="0"/>
        </a:effectLst>
      </dgm:spPr>
      <dgm:t>
        <a:bodyPr/>
        <a:lstStyle/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Расчет, оптимизация и создание цифровой модели </a:t>
          </a:r>
        </a:p>
      </dgm:t>
    </dgm:pt>
    <dgm:pt modelId="{FF0E47D0-D264-4889-B18D-6CC2AA3FBCE2}" type="sibTrans" cxnId="{368C23DB-4ED3-4A90-9422-7B1237D061D5}">
      <dgm:prSet/>
      <dgm:spPr>
        <a:solidFill>
          <a:srgbClr val="1ECCD0"/>
        </a:solidFill>
      </dgm:spPr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FEE6E-CFF5-4CF6-8CF2-87F066BC8361}" type="parTrans" cxnId="{368C23DB-4ED3-4A90-9422-7B1237D061D5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DEC88-7F5E-49C0-9B1D-4066A87232DF}">
      <dgm:prSet custT="1"/>
      <dgm:spPr/>
      <dgm:t>
        <a:bodyPr/>
        <a:lstStyle/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Прогнозная характеристика</a:t>
          </a:r>
        </a:p>
      </dgm:t>
    </dgm:pt>
    <dgm:pt modelId="{96F49409-369C-42E5-ADDF-693B45209FCF}" type="parTrans" cxnId="{C5AB95D0-FBB0-4FB5-8687-0AF1A184B19E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56341-E6EE-405B-8A8D-3FA116A149C3}" type="sibTrans" cxnId="{C5AB95D0-FBB0-4FB5-8687-0AF1A184B19E}">
      <dgm:prSet/>
      <dgm:spPr>
        <a:solidFill>
          <a:srgbClr val="1ECCD0"/>
        </a:solidFill>
      </dgm:spPr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6A7B8-CA3D-4064-BAC5-0939800C08CB}">
      <dgm:prSet custT="1"/>
      <dgm:spPr/>
      <dgm:t>
        <a:bodyPr/>
        <a:lstStyle/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Экспериментальная апробация результатов расчета </a:t>
          </a:r>
        </a:p>
      </dgm:t>
    </dgm:pt>
    <dgm:pt modelId="{4AF2334E-EBE1-4316-986E-6E92A7123278}" type="parTrans" cxnId="{7B24D267-854C-4975-AB36-865D8DCD221C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2EF55-3F41-4399-8BF1-137978760AA5}" type="sibTrans" cxnId="{7B24D267-854C-4975-AB36-865D8DCD221C}">
      <dgm:prSet/>
      <dgm:spPr>
        <a:solidFill>
          <a:srgbClr val="1ECCD0"/>
        </a:solidFill>
      </dgm:spPr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219ED4-6EEB-4754-A9A7-858862385689}">
      <dgm:prSet custT="1"/>
      <dgm:spPr/>
      <dgm:t>
        <a:bodyPr/>
        <a:lstStyle/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Техническое предложение для промышленности</a:t>
          </a:r>
        </a:p>
      </dgm:t>
    </dgm:pt>
    <dgm:pt modelId="{EFD6E411-D15F-4B3D-BEEF-F60970448BDD}" type="parTrans" cxnId="{44519803-D9ED-425D-8580-3FF620A1E768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4AAF8-317A-4FB2-9DCF-972E3592C740}" type="sibTrans" cxnId="{44519803-D9ED-425D-8580-3FF620A1E768}">
      <dgm:prSet/>
      <dgm:spPr/>
      <dgm:t>
        <a:bodyPr/>
        <a:lstStyle/>
        <a:p>
          <a:endParaRPr lang="ru-RU" sz="32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D18EA-FCC3-4969-A6CF-04B31E20E1CB}" type="pres">
      <dgm:prSet presAssocID="{8160703A-7318-4055-A7AB-784094836C9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5403B7E-5DB4-4BF9-B23B-EBE83F25D3AB}" type="pres">
      <dgm:prSet presAssocID="{8160703A-7318-4055-A7AB-784094836C93}" presName="arrowNode" presStyleLbl="node1" presStyleIdx="0" presStyleCnt="1" custLinFactNeighborX="-260" custLinFactNeighborY="345"/>
      <dgm:spPr>
        <a:gradFill rotWithShape="0">
          <a:gsLst>
            <a:gs pos="48000">
              <a:srgbClr val="A0A0A0"/>
            </a:gs>
            <a:gs pos="0">
              <a:schemeClr val="bg2">
                <a:lumMod val="25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</a:gradFill>
      </dgm:spPr>
    </dgm:pt>
    <dgm:pt modelId="{D6933388-30A4-4E7C-AF3E-B9CE4A5AC411}" type="pres">
      <dgm:prSet presAssocID="{9C36A336-0318-4E99-8DB5-F87BD5C48A75}" presName="txNode1" presStyleLbl="revTx" presStyleIdx="0" presStyleCnt="5" custScaleY="64279" custLinFactNeighborX="-17681" custLinFactNeighborY="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DDA05-49EE-4755-B3D8-91986B39CC81}" type="pres">
      <dgm:prSet presAssocID="{E0481913-EAB1-4720-ACFE-28BA8DA65430}" presName="txNode2" presStyleLbl="revTx" presStyleIdx="1" presStyleCnt="5" custScaleX="73435" custScaleY="58551" custLinFactNeighborX="-5924" custLinFactNeighborY="1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056B6-7D8E-4979-9EE7-6572C296DE95}" type="pres">
      <dgm:prSet presAssocID="{FF0E47D0-D264-4889-B18D-6CC2AA3FBCE2}" presName="dotNode2" presStyleCnt="0"/>
      <dgm:spPr/>
    </dgm:pt>
    <dgm:pt modelId="{2708535D-FE9E-445F-B58C-88A15FEDDCB6}" type="pres">
      <dgm:prSet presAssocID="{FF0E47D0-D264-4889-B18D-6CC2AA3FBCE2}" presName="dotRepeatNode" presStyleLbl="fgShp" presStyleIdx="0" presStyleCnt="3" custFlipVert="0" custFlipHor="0" custScaleX="130242" custScaleY="140845"/>
      <dgm:spPr/>
      <dgm:t>
        <a:bodyPr/>
        <a:lstStyle/>
        <a:p>
          <a:endParaRPr lang="ru-RU"/>
        </a:p>
      </dgm:t>
    </dgm:pt>
    <dgm:pt modelId="{AAB6D596-17F1-47E7-8AFC-53F714FAC06D}" type="pres">
      <dgm:prSet presAssocID="{854DEC88-7F5E-49C0-9B1D-4066A87232DF}" presName="txNode3" presStyleLbl="revTx" presStyleIdx="2" presStyleCnt="5" custScaleY="50603" custLinFactNeighborX="-32076" custLinFactNeighborY="-4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B6D54-EE89-4DC2-A962-5A13A02CA318}" type="pres">
      <dgm:prSet presAssocID="{32756341-E6EE-405B-8A8D-3FA116A149C3}" presName="dotNode3" presStyleCnt="0"/>
      <dgm:spPr/>
    </dgm:pt>
    <dgm:pt modelId="{B5EE51B9-6A91-446D-9148-3F440F39EE31}" type="pres">
      <dgm:prSet presAssocID="{32756341-E6EE-405B-8A8D-3FA116A149C3}" presName="dotRepeatNode" presStyleLbl="fgShp" presStyleIdx="1" presStyleCnt="3" custScaleX="133366" custScaleY="139255" custLinFactNeighborX="-15752" custLinFactNeighborY="-7732"/>
      <dgm:spPr/>
      <dgm:t>
        <a:bodyPr/>
        <a:lstStyle/>
        <a:p>
          <a:endParaRPr lang="ru-RU"/>
        </a:p>
      </dgm:t>
    </dgm:pt>
    <dgm:pt modelId="{4680EDAB-F9BD-453E-A719-CB8F2DDFA559}" type="pres">
      <dgm:prSet presAssocID="{8936A7B8-CA3D-4064-BAC5-0939800C08CB}" presName="txNode4" presStyleLbl="revTx" presStyleIdx="3" presStyleCnt="5" custLinFactNeighborX="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2962E-E16A-4CCA-AB30-0E4B867F7852}" type="pres">
      <dgm:prSet presAssocID="{5602EF55-3F41-4399-8BF1-137978760AA5}" presName="dotNode4" presStyleCnt="0"/>
      <dgm:spPr/>
    </dgm:pt>
    <dgm:pt modelId="{9BA4CF34-44A3-48E7-82F9-6EB205EC074D}" type="pres">
      <dgm:prSet presAssocID="{5602EF55-3F41-4399-8BF1-137978760AA5}" presName="dotRepeatNode" presStyleLbl="fgShp" presStyleIdx="2" presStyleCnt="3" custScaleX="166733" custScaleY="161623" custLinFactNeighborX="-37604" custLinFactNeighborY="-27049"/>
      <dgm:spPr/>
      <dgm:t>
        <a:bodyPr/>
        <a:lstStyle/>
        <a:p>
          <a:endParaRPr lang="ru-RU"/>
        </a:p>
      </dgm:t>
    </dgm:pt>
    <dgm:pt modelId="{2E82B9C1-446A-4126-8D1F-53F056C2D7DA}" type="pres">
      <dgm:prSet presAssocID="{8D219ED4-6EEB-4754-A9A7-858862385689}" presName="txNode5" presStyleLbl="revTx" presStyleIdx="4" presStyleCnt="5" custScaleY="40170" custLinFactY="-32822" custLinFactNeighborX="612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4D267-854C-4975-AB36-865D8DCD221C}" srcId="{8160703A-7318-4055-A7AB-784094836C93}" destId="{8936A7B8-CA3D-4064-BAC5-0939800C08CB}" srcOrd="3" destOrd="0" parTransId="{4AF2334E-EBE1-4316-986E-6E92A7123278}" sibTransId="{5602EF55-3F41-4399-8BF1-137978760AA5}"/>
    <dgm:cxn modelId="{E710DF2B-4D1B-4560-9C4D-25E18A391723}" type="presOf" srcId="{5602EF55-3F41-4399-8BF1-137978760AA5}" destId="{9BA4CF34-44A3-48E7-82F9-6EB205EC074D}" srcOrd="0" destOrd="0" presId="urn:microsoft.com/office/officeart/2009/3/layout/DescendingProcess"/>
    <dgm:cxn modelId="{C5AB95D0-FBB0-4FB5-8687-0AF1A184B19E}" srcId="{8160703A-7318-4055-A7AB-784094836C93}" destId="{854DEC88-7F5E-49C0-9B1D-4066A87232DF}" srcOrd="2" destOrd="0" parTransId="{96F49409-369C-42E5-ADDF-693B45209FCF}" sibTransId="{32756341-E6EE-405B-8A8D-3FA116A149C3}"/>
    <dgm:cxn modelId="{DEDF2B21-C648-4051-B23E-B5A788DC753C}" type="presOf" srcId="{FF0E47D0-D264-4889-B18D-6CC2AA3FBCE2}" destId="{2708535D-FE9E-445F-B58C-88A15FEDDCB6}" srcOrd="0" destOrd="0" presId="urn:microsoft.com/office/officeart/2009/3/layout/DescendingProcess"/>
    <dgm:cxn modelId="{53F14771-8DB6-420A-A490-87680286C835}" type="presOf" srcId="{8160703A-7318-4055-A7AB-784094836C93}" destId="{5EED18EA-FCC3-4969-A6CF-04B31E20E1CB}" srcOrd="0" destOrd="0" presId="urn:microsoft.com/office/officeart/2009/3/layout/DescendingProcess"/>
    <dgm:cxn modelId="{211BC6B7-E70D-4E62-B62E-47949A842336}" type="presOf" srcId="{8D219ED4-6EEB-4754-A9A7-858862385689}" destId="{2E82B9C1-446A-4126-8D1F-53F056C2D7DA}" srcOrd="0" destOrd="0" presId="urn:microsoft.com/office/officeart/2009/3/layout/DescendingProcess"/>
    <dgm:cxn modelId="{368C23DB-4ED3-4A90-9422-7B1237D061D5}" srcId="{8160703A-7318-4055-A7AB-784094836C93}" destId="{E0481913-EAB1-4720-ACFE-28BA8DA65430}" srcOrd="1" destOrd="0" parTransId="{560FEE6E-CFF5-4CF6-8CF2-87F066BC8361}" sibTransId="{FF0E47D0-D264-4889-B18D-6CC2AA3FBCE2}"/>
    <dgm:cxn modelId="{F5A873FA-1048-41A1-8A64-93991A8C8688}" type="presOf" srcId="{E0481913-EAB1-4720-ACFE-28BA8DA65430}" destId="{D8BDDA05-49EE-4755-B3D8-91986B39CC81}" srcOrd="0" destOrd="0" presId="urn:microsoft.com/office/officeart/2009/3/layout/DescendingProcess"/>
    <dgm:cxn modelId="{1938FDCC-A40D-4DBE-A295-E941508D63FC}" type="presOf" srcId="{8936A7B8-CA3D-4064-BAC5-0939800C08CB}" destId="{4680EDAB-F9BD-453E-A719-CB8F2DDFA559}" srcOrd="0" destOrd="0" presId="urn:microsoft.com/office/officeart/2009/3/layout/DescendingProcess"/>
    <dgm:cxn modelId="{A92A19E9-77CF-41B3-8757-094AECBE3AFC}" type="presOf" srcId="{32756341-E6EE-405B-8A8D-3FA116A149C3}" destId="{B5EE51B9-6A91-446D-9148-3F440F39EE31}" srcOrd="0" destOrd="0" presId="urn:microsoft.com/office/officeart/2009/3/layout/DescendingProcess"/>
    <dgm:cxn modelId="{5186EE96-5946-4953-995A-40FE50DEDD1A}" type="presOf" srcId="{854DEC88-7F5E-49C0-9B1D-4066A87232DF}" destId="{AAB6D596-17F1-47E7-8AFC-53F714FAC06D}" srcOrd="0" destOrd="0" presId="urn:microsoft.com/office/officeart/2009/3/layout/DescendingProcess"/>
    <dgm:cxn modelId="{5690DFFB-73AE-4B48-B5D6-115C743509D9}" srcId="{8160703A-7318-4055-A7AB-784094836C93}" destId="{9C36A336-0318-4E99-8DB5-F87BD5C48A75}" srcOrd="0" destOrd="0" parTransId="{8D532BD1-05D6-4C64-AF58-2009C512C3FE}" sibTransId="{D5B2AC8C-54D2-4589-B61B-3445D79DC382}"/>
    <dgm:cxn modelId="{44519803-D9ED-425D-8580-3FF620A1E768}" srcId="{8160703A-7318-4055-A7AB-784094836C93}" destId="{8D219ED4-6EEB-4754-A9A7-858862385689}" srcOrd="4" destOrd="0" parTransId="{EFD6E411-D15F-4B3D-BEEF-F60970448BDD}" sibTransId="{F984AAF8-317A-4FB2-9DCF-972E3592C740}"/>
    <dgm:cxn modelId="{1FC6DAE9-E37E-4819-814D-11A1AE345C65}" type="presOf" srcId="{9C36A336-0318-4E99-8DB5-F87BD5C48A75}" destId="{D6933388-30A4-4E7C-AF3E-B9CE4A5AC411}" srcOrd="0" destOrd="0" presId="urn:microsoft.com/office/officeart/2009/3/layout/DescendingProcess"/>
    <dgm:cxn modelId="{021D10B8-30EC-4877-86F9-D2074CF0C02D}" type="presParOf" srcId="{5EED18EA-FCC3-4969-A6CF-04B31E20E1CB}" destId="{F5403B7E-5DB4-4BF9-B23B-EBE83F25D3AB}" srcOrd="0" destOrd="0" presId="urn:microsoft.com/office/officeart/2009/3/layout/DescendingProcess"/>
    <dgm:cxn modelId="{6914BDBC-B20B-435A-A37E-41BB7BFFD9A5}" type="presParOf" srcId="{5EED18EA-FCC3-4969-A6CF-04B31E20E1CB}" destId="{D6933388-30A4-4E7C-AF3E-B9CE4A5AC411}" srcOrd="1" destOrd="0" presId="urn:microsoft.com/office/officeart/2009/3/layout/DescendingProcess"/>
    <dgm:cxn modelId="{00842EE6-1C47-486D-ADF1-DA2374242CD9}" type="presParOf" srcId="{5EED18EA-FCC3-4969-A6CF-04B31E20E1CB}" destId="{D8BDDA05-49EE-4755-B3D8-91986B39CC81}" srcOrd="2" destOrd="0" presId="urn:microsoft.com/office/officeart/2009/3/layout/DescendingProcess"/>
    <dgm:cxn modelId="{335984D0-B5D5-4FA5-B920-023810C5C865}" type="presParOf" srcId="{5EED18EA-FCC3-4969-A6CF-04B31E20E1CB}" destId="{F59056B6-7D8E-4979-9EE7-6572C296DE95}" srcOrd="3" destOrd="0" presId="urn:microsoft.com/office/officeart/2009/3/layout/DescendingProcess"/>
    <dgm:cxn modelId="{59EDD917-1C51-427B-A03E-8D7E624553FB}" type="presParOf" srcId="{F59056B6-7D8E-4979-9EE7-6572C296DE95}" destId="{2708535D-FE9E-445F-B58C-88A15FEDDCB6}" srcOrd="0" destOrd="0" presId="urn:microsoft.com/office/officeart/2009/3/layout/DescendingProcess"/>
    <dgm:cxn modelId="{015D0316-7502-4DA4-9662-89E0AA41F4C8}" type="presParOf" srcId="{5EED18EA-FCC3-4969-A6CF-04B31E20E1CB}" destId="{AAB6D596-17F1-47E7-8AFC-53F714FAC06D}" srcOrd="4" destOrd="0" presId="urn:microsoft.com/office/officeart/2009/3/layout/DescendingProcess"/>
    <dgm:cxn modelId="{2CB4D1CD-5862-4223-9B3B-0EDF94E035E2}" type="presParOf" srcId="{5EED18EA-FCC3-4969-A6CF-04B31E20E1CB}" destId="{421B6D54-EE89-4DC2-A962-5A13A02CA318}" srcOrd="5" destOrd="0" presId="urn:microsoft.com/office/officeart/2009/3/layout/DescendingProcess"/>
    <dgm:cxn modelId="{0F1BF566-D48A-424D-98E6-9FA8761B0E9C}" type="presParOf" srcId="{421B6D54-EE89-4DC2-A962-5A13A02CA318}" destId="{B5EE51B9-6A91-446D-9148-3F440F39EE31}" srcOrd="0" destOrd="0" presId="urn:microsoft.com/office/officeart/2009/3/layout/DescendingProcess"/>
    <dgm:cxn modelId="{47743A50-371D-48AF-900F-F46C627F1FBF}" type="presParOf" srcId="{5EED18EA-FCC3-4969-A6CF-04B31E20E1CB}" destId="{4680EDAB-F9BD-453E-A719-CB8F2DDFA559}" srcOrd="6" destOrd="0" presId="urn:microsoft.com/office/officeart/2009/3/layout/DescendingProcess"/>
    <dgm:cxn modelId="{3F8870D6-51AA-4A30-B107-4E1F0BA26870}" type="presParOf" srcId="{5EED18EA-FCC3-4969-A6CF-04B31E20E1CB}" destId="{D1B2962E-E16A-4CCA-AB30-0E4B867F7852}" srcOrd="7" destOrd="0" presId="urn:microsoft.com/office/officeart/2009/3/layout/DescendingProcess"/>
    <dgm:cxn modelId="{A8917E7A-4316-46BA-BECE-686037C4715A}" type="presParOf" srcId="{D1B2962E-E16A-4CCA-AB30-0E4B867F7852}" destId="{9BA4CF34-44A3-48E7-82F9-6EB205EC074D}" srcOrd="0" destOrd="0" presId="urn:microsoft.com/office/officeart/2009/3/layout/DescendingProcess"/>
    <dgm:cxn modelId="{7F2E2FD2-F15D-446A-A5E4-B66C0C167E65}" type="presParOf" srcId="{5EED18EA-FCC3-4969-A6CF-04B31E20E1CB}" destId="{2E82B9C1-446A-4126-8D1F-53F056C2D7DA}" srcOrd="8" destOrd="0" presId="urn:microsoft.com/office/officeart/2009/3/layout/DescendingProcess"/>
  </dgm:cxnLst>
  <dgm:bg>
    <a:effectLst>
      <a:softEdge rad="266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03B7E-5DB4-4BF9-B23B-EBE83F25D3AB}">
      <dsp:nvSpPr>
        <dsp:cNvPr id="0" name=""/>
        <dsp:cNvSpPr/>
      </dsp:nvSpPr>
      <dsp:spPr>
        <a:xfrm rot="4396374">
          <a:off x="2028989" y="985690"/>
          <a:ext cx="4276080" cy="2982033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48000">
              <a:srgbClr val="A0A0A0"/>
            </a:gs>
            <a:gs pos="0">
              <a:schemeClr val="bg2">
                <a:lumMod val="25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08535D-FE9E-445F-B58C-88A15FEDDCB6}">
      <dsp:nvSpPr>
        <dsp:cNvPr id="0" name=""/>
        <dsp:cNvSpPr/>
      </dsp:nvSpPr>
      <dsp:spPr>
        <a:xfrm>
          <a:off x="3625119" y="1353014"/>
          <a:ext cx="140641" cy="152090"/>
        </a:xfrm>
        <a:prstGeom prst="ellipse">
          <a:avLst/>
        </a:prstGeom>
        <a:solidFill>
          <a:srgbClr val="1ECCD0"/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5EE51B9-6A91-446D-9148-3F440F39EE31}">
      <dsp:nvSpPr>
        <dsp:cNvPr id="0" name=""/>
        <dsp:cNvSpPr/>
      </dsp:nvSpPr>
      <dsp:spPr>
        <a:xfrm>
          <a:off x="4345818" y="1941914"/>
          <a:ext cx="144014" cy="150373"/>
        </a:xfrm>
        <a:prstGeom prst="ellipse">
          <a:avLst/>
        </a:prstGeom>
        <a:solidFill>
          <a:srgbClr val="1ECCD0"/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BA4CF34-44A3-48E7-82F9-6EB205EC074D}">
      <dsp:nvSpPr>
        <dsp:cNvPr id="0" name=""/>
        <dsp:cNvSpPr/>
      </dsp:nvSpPr>
      <dsp:spPr>
        <a:xfrm>
          <a:off x="4858344" y="2606419"/>
          <a:ext cx="180045" cy="174527"/>
        </a:xfrm>
        <a:prstGeom prst="ellipse">
          <a:avLst/>
        </a:prstGeom>
        <a:solidFill>
          <a:srgbClr val="1ECCD0"/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6933388-30A4-4E7C-AF3E-B9CE4A5AC411}">
      <dsp:nvSpPr>
        <dsp:cNvPr id="0" name=""/>
        <dsp:cNvSpPr/>
      </dsp:nvSpPr>
      <dsp:spPr>
        <a:xfrm>
          <a:off x="1396502" y="173143"/>
          <a:ext cx="2016039" cy="50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Постановка задачи и формирование ТЗ</a:t>
          </a:r>
        </a:p>
      </dsp:txBody>
      <dsp:txXfrm>
        <a:off x="1396502" y="173143"/>
        <a:ext cx="2016039" cy="509440"/>
      </dsp:txXfrm>
    </dsp:sp>
    <dsp:sp modelId="{D8BDDA05-49EE-4755-B3D8-91986B39CC81}">
      <dsp:nvSpPr>
        <dsp:cNvPr id="0" name=""/>
        <dsp:cNvSpPr/>
      </dsp:nvSpPr>
      <dsp:spPr>
        <a:xfrm>
          <a:off x="4475896" y="1311822"/>
          <a:ext cx="2160698" cy="464043"/>
        </a:xfrm>
        <a:prstGeom prst="rect">
          <a:avLst/>
        </a:prstGeom>
        <a:noFill/>
        <a:ln>
          <a:noFill/>
        </a:ln>
        <a:effectLst>
          <a:softEdge rad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Расчет, оптимизация и создание цифровой модели </a:t>
          </a:r>
        </a:p>
      </dsp:txBody>
      <dsp:txXfrm>
        <a:off x="4475896" y="1311822"/>
        <a:ext cx="2160698" cy="464043"/>
      </dsp:txXfrm>
    </dsp:sp>
    <dsp:sp modelId="{AAB6D596-17F1-47E7-8AFC-53F714FAC06D}">
      <dsp:nvSpPr>
        <dsp:cNvPr id="0" name=""/>
        <dsp:cNvSpPr/>
      </dsp:nvSpPr>
      <dsp:spPr>
        <a:xfrm>
          <a:off x="1001428" y="1473668"/>
          <a:ext cx="2342964" cy="40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Прогнозная характеристика</a:t>
          </a:r>
        </a:p>
      </dsp:txBody>
      <dsp:txXfrm>
        <a:off x="1001428" y="1473668"/>
        <a:ext cx="2342964" cy="401052"/>
      </dsp:txXfrm>
    </dsp:sp>
    <dsp:sp modelId="{4680EDAB-F9BD-453E-A719-CB8F2DDFA559}">
      <dsp:nvSpPr>
        <dsp:cNvPr id="0" name=""/>
        <dsp:cNvSpPr/>
      </dsp:nvSpPr>
      <dsp:spPr>
        <a:xfrm>
          <a:off x="5499444" y="2326618"/>
          <a:ext cx="1798089" cy="79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Экспериментальная апробация результатов расчета </a:t>
          </a:r>
        </a:p>
      </dsp:txBody>
      <dsp:txXfrm>
        <a:off x="5499444" y="2326618"/>
        <a:ext cx="1798089" cy="792546"/>
      </dsp:txXfrm>
    </dsp:sp>
    <dsp:sp modelId="{2E82B9C1-446A-4126-8D1F-53F056C2D7DA}">
      <dsp:nvSpPr>
        <dsp:cNvPr id="0" name=""/>
        <dsp:cNvSpPr/>
      </dsp:nvSpPr>
      <dsp:spPr>
        <a:xfrm>
          <a:off x="6145390" y="3345282"/>
          <a:ext cx="2724377" cy="31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Техническое предложение для промышленности</a:t>
          </a:r>
        </a:p>
      </dsp:txBody>
      <dsp:txXfrm>
        <a:off x="6145390" y="3345282"/>
        <a:ext cx="2724377" cy="31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12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Цифровые модели насосов</a:t>
            </a:r>
            <a:br>
              <a:rPr lang="ru-RU" sz="3200" dirty="0"/>
            </a:br>
            <a:r>
              <a:rPr lang="ru-RU" sz="2800" dirty="0" smtClean="0"/>
              <a:t>Выполненные </a:t>
            </a:r>
            <a:r>
              <a:rPr lang="ru-RU" sz="2800" dirty="0"/>
              <a:t>и перспективные </a:t>
            </a:r>
            <a:r>
              <a:rPr lang="ru-RU" sz="2800" dirty="0" smtClean="0"/>
              <a:t>НИОКР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Лаборатория гидромашиностроения кафедры </a:t>
            </a:r>
            <a:r>
              <a:rPr lang="ru-RU" sz="2000" dirty="0" err="1"/>
              <a:t>ТГиАД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2"/>
          <p:cNvSpPr txBox="1">
            <a:spLocks/>
          </p:cNvSpPr>
          <p:nvPr/>
        </p:nvSpPr>
        <p:spPr>
          <a:xfrm>
            <a:off x="1671437" y="0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этапы выполнения НИОКР</a:t>
            </a: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560659" y="1546724"/>
            <a:ext cx="82423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dirty="0" smtClean="0"/>
              <a:t>Разработка и верификация методик и алгоритмов проектирования (модернизации) насоса на заданные параметры</a:t>
            </a:r>
          </a:p>
          <a:p>
            <a:pPr marL="285750" indent="-285750" algn="just">
              <a:buFontTx/>
              <a:buChar char="-"/>
              <a:defRPr/>
            </a:pPr>
            <a:endParaRPr lang="ru-RU" altLang="ru-RU" sz="1600" dirty="0" smtClean="0"/>
          </a:p>
          <a:p>
            <a:pPr marL="285750" indent="-285750" algn="just">
              <a:buFontTx/>
              <a:buChar char="-"/>
              <a:defRPr/>
            </a:pPr>
            <a:endParaRPr lang="ru-RU" altLang="ru-RU" sz="1600" dirty="0" smtClean="0"/>
          </a:p>
          <a:p>
            <a:pPr algn="just">
              <a:defRPr/>
            </a:pPr>
            <a:r>
              <a:rPr lang="ru-RU" altLang="ru-RU" dirty="0" smtClean="0"/>
              <a:t>Проектирование проточной части и численный анализ</a:t>
            </a:r>
            <a:r>
              <a:rPr lang="ru-RU" dirty="0" smtClean="0"/>
              <a:t> течения рабочей жидкости с применением модели турбулентности крупных вихрей (</a:t>
            </a:r>
            <a:r>
              <a:rPr lang="en-US" dirty="0" smtClean="0"/>
              <a:t>DES</a:t>
            </a:r>
            <a:r>
              <a:rPr lang="ru-RU" dirty="0" smtClean="0"/>
              <a:t>), п</a:t>
            </a:r>
            <a:r>
              <a:rPr lang="ru-RU" altLang="ru-RU" dirty="0" smtClean="0"/>
              <a:t>остроение прогнозных характеристик </a:t>
            </a:r>
            <a:r>
              <a:rPr lang="ru-RU" dirty="0" smtClean="0"/>
              <a:t>насоса</a:t>
            </a:r>
          </a:p>
          <a:p>
            <a:pPr algn="just">
              <a:defRPr/>
            </a:pPr>
            <a:endParaRPr lang="ru-RU" altLang="ru-RU" dirty="0" smtClean="0"/>
          </a:p>
          <a:p>
            <a:pPr algn="just">
              <a:defRPr/>
            </a:pPr>
            <a:endParaRPr lang="ru-RU" altLang="ru-RU" dirty="0" smtClean="0"/>
          </a:p>
          <a:p>
            <a:pPr algn="just">
              <a:defRPr/>
            </a:pPr>
            <a:r>
              <a:rPr lang="ru-RU" altLang="ru-RU" dirty="0" smtClean="0"/>
              <a:t>Анализ полученных результатов, оптимизация и проектирование новых вариантов проточной части насоса с целью выполнения требований Технического задания</a:t>
            </a:r>
          </a:p>
          <a:p>
            <a:pPr algn="just">
              <a:defRPr/>
            </a:pPr>
            <a:endParaRPr lang="ru-RU" altLang="ru-RU" dirty="0" smtClean="0"/>
          </a:p>
          <a:p>
            <a:pPr algn="just">
              <a:defRPr/>
            </a:pPr>
            <a:endParaRPr lang="ru-RU" altLang="ru-RU" dirty="0" smtClean="0"/>
          </a:p>
          <a:p>
            <a:pPr algn="just">
              <a:defRPr/>
            </a:pPr>
            <a:r>
              <a:rPr lang="ru-RU" altLang="ru-RU" dirty="0" smtClean="0"/>
              <a:t>Создание цифровой модели насоса для передачи Заказчику</a:t>
            </a:r>
          </a:p>
        </p:txBody>
      </p:sp>
      <p:sp>
        <p:nvSpPr>
          <p:cNvPr id="53" name="Прямоугольник: скругленные углы 11"/>
          <p:cNvSpPr/>
          <p:nvPr/>
        </p:nvSpPr>
        <p:spPr>
          <a:xfrm>
            <a:off x="441597" y="1546724"/>
            <a:ext cx="8375650" cy="7826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: скругленные углы 12"/>
          <p:cNvSpPr/>
          <p:nvPr/>
        </p:nvSpPr>
        <p:spPr>
          <a:xfrm>
            <a:off x="441597" y="2613524"/>
            <a:ext cx="8375650" cy="90646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: скругленные углы 13"/>
          <p:cNvSpPr/>
          <p:nvPr/>
        </p:nvSpPr>
        <p:spPr>
          <a:xfrm>
            <a:off x="441597" y="3921624"/>
            <a:ext cx="8375650" cy="100806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: скругленные углы 14"/>
          <p:cNvSpPr/>
          <p:nvPr/>
        </p:nvSpPr>
        <p:spPr>
          <a:xfrm>
            <a:off x="447947" y="5213849"/>
            <a:ext cx="8355012" cy="5794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Разработка многоступенчатых </a:t>
            </a:r>
            <a:r>
              <a:rPr lang="ru-RU" dirty="0" smtClean="0"/>
              <a:t>насосов</a:t>
            </a:r>
            <a:endParaRPr lang="ru-RU" dirty="0"/>
          </a:p>
        </p:txBody>
      </p:sp>
      <p:pic>
        <p:nvPicPr>
          <p:cNvPr id="4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4" b="6744"/>
          <a:stretch>
            <a:fillRect/>
          </a:stretch>
        </p:blipFill>
        <p:spPr bwMode="auto">
          <a:xfrm>
            <a:off x="5435600" y="1354931"/>
            <a:ext cx="323373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Диаграмма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r="-1012"/>
          <a:stretch>
            <a:fillRect/>
          </a:stretch>
        </p:blipFill>
        <p:spPr bwMode="auto">
          <a:xfrm>
            <a:off x="220663" y="1223169"/>
            <a:ext cx="2876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7451725" y="1654175"/>
            <a:ext cx="831850" cy="277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</a:rPr>
              <a:t>САПР ЛС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1380808" y="1528763"/>
            <a:ext cx="1368425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Times New Roman" panose="02020603050405020304" pitchFamily="18" charset="0"/>
              </a:rPr>
              <a:t>Энергетические параметры</a:t>
            </a:r>
          </a:p>
        </p:txBody>
      </p:sp>
      <p:sp>
        <p:nvSpPr>
          <p:cNvPr id="48" name="Заголовок 1"/>
          <p:cNvSpPr>
            <a:spLocks/>
          </p:cNvSpPr>
          <p:nvPr/>
        </p:nvSpPr>
        <p:spPr bwMode="auto">
          <a:xfrm>
            <a:off x="972344" y="654051"/>
            <a:ext cx="71993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0B5395"/>
              </a:buClr>
              <a:defRPr/>
            </a:pPr>
            <a:r>
              <a:rPr lang="ru-RU" altLang="ru-RU" sz="1400" b="1" i="1" dirty="0" smtClean="0"/>
              <a:t>РЕЗУЛЬТАТ </a:t>
            </a:r>
            <a:r>
              <a:rPr lang="ru-RU" altLang="ru-RU" sz="1400" b="1" i="1" dirty="0" smtClean="0"/>
              <a:t>– повышены энергетические характеристики </a:t>
            </a:r>
            <a:endParaRPr lang="ru-RU" altLang="ru-RU" sz="1400" b="1" i="1" dirty="0"/>
          </a:p>
        </p:txBody>
      </p:sp>
      <p:sp>
        <p:nvSpPr>
          <p:cNvPr id="49" name="Прямоугольник 2"/>
          <p:cNvSpPr>
            <a:spLocks noChangeArrowheads="1"/>
          </p:cNvSpPr>
          <p:nvPr/>
        </p:nvSpPr>
        <p:spPr bwMode="auto">
          <a:xfrm>
            <a:off x="1266825" y="3971529"/>
            <a:ext cx="719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МНОГОСТУПЕНЧАТЫХ НАСОСОВ </a:t>
            </a:r>
          </a:p>
        </p:txBody>
      </p:sp>
      <p:pic>
        <p:nvPicPr>
          <p:cNvPr id="5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4" y="4503739"/>
            <a:ext cx="273526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3365" r="9927" b="5203"/>
          <a:stretch>
            <a:fillRect/>
          </a:stretch>
        </p:blipFill>
        <p:spPr bwMode="auto">
          <a:xfrm>
            <a:off x="3332163" y="1770130"/>
            <a:ext cx="1892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972344" y="4503739"/>
            <a:ext cx="1057275" cy="307975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latin typeface="Times New Roman" panose="02020603050405020304" pitchFamily="18" charset="0"/>
              </a:rPr>
              <a:t>АЭС, ТЭС</a:t>
            </a:r>
          </a:p>
        </p:txBody>
      </p:sp>
      <p:pic>
        <p:nvPicPr>
          <p:cNvPr id="53" name="Picture 20" descr="http://oilgk.ru/wp-content/uploads/2013/11/sbk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91" y="4482397"/>
            <a:ext cx="2915535" cy="19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"/>
          <p:cNvSpPr txBox="1">
            <a:spLocks noChangeArrowheads="1"/>
          </p:cNvSpPr>
          <p:nvPr/>
        </p:nvSpPr>
        <p:spPr bwMode="auto">
          <a:xfrm>
            <a:off x="4927691" y="4469540"/>
            <a:ext cx="1727200" cy="307975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latin typeface="Times New Roman" panose="02020603050405020304" pitchFamily="18" charset="0"/>
              </a:rPr>
              <a:t>НЕФТЕДОБЫЧА</a:t>
            </a:r>
          </a:p>
        </p:txBody>
      </p:sp>
    </p:spTree>
    <p:extLst>
      <p:ext uri="{BB962C8B-B14F-4D97-AF65-F5344CB8AC3E}">
        <p14:creationId xmlns:p14="http://schemas.microsoft.com/office/powerpoint/2010/main" val="51126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5668" y="0"/>
            <a:ext cx="6750131" cy="577942"/>
          </a:xfrm>
        </p:spPr>
        <p:txBody>
          <a:bodyPr/>
          <a:lstStyle/>
          <a:p>
            <a:r>
              <a:rPr lang="ru-RU" dirty="0"/>
              <a:t>Разработка насосов для добычи и транспортировки нефти</a:t>
            </a:r>
          </a:p>
        </p:txBody>
      </p:sp>
      <p:sp>
        <p:nvSpPr>
          <p:cNvPr id="17" name="Заголовок 1"/>
          <p:cNvSpPr>
            <a:spLocks/>
          </p:cNvSpPr>
          <p:nvPr/>
        </p:nvSpPr>
        <p:spPr bwMode="auto">
          <a:xfrm>
            <a:off x="138088" y="744538"/>
            <a:ext cx="88280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0B5395"/>
              </a:buClr>
              <a:defRPr/>
            </a:pPr>
            <a:r>
              <a:rPr lang="ru-RU" altLang="ru-RU" sz="1600" b="1" dirty="0" smtClean="0"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Aft>
                <a:spcPts val="600"/>
              </a:spcAft>
              <a:buClr>
                <a:srgbClr val="0B5395"/>
              </a:buClr>
              <a:defRPr/>
            </a:pPr>
            <a:r>
              <a:rPr lang="ru-RU" altLang="ru-RU" sz="1400" b="1" i="1" dirty="0" smtClean="0"/>
              <a:t>РЕЗУЛЬТАТ </a:t>
            </a:r>
            <a:r>
              <a:rPr lang="ru-RU" altLang="ru-RU" sz="1400" b="1" i="1" dirty="0"/>
              <a:t>– повышены энергетические </a:t>
            </a:r>
            <a:r>
              <a:rPr lang="ru-RU" altLang="ru-RU" sz="1400" b="1" i="1" dirty="0" smtClean="0"/>
              <a:t>и </a:t>
            </a:r>
            <a:r>
              <a:rPr lang="ru-RU" altLang="ru-RU" sz="1400" b="1" i="1" dirty="0" err="1" smtClean="0"/>
              <a:t>кавитационные</a:t>
            </a:r>
            <a:r>
              <a:rPr lang="ru-RU" altLang="ru-RU" sz="1400" b="1" i="1" dirty="0" smtClean="0"/>
              <a:t> характеристики</a:t>
            </a:r>
            <a:r>
              <a:rPr lang="ru-RU" altLang="ru-RU" sz="1600" b="1" i="1" dirty="0" smtClean="0"/>
              <a:t> </a:t>
            </a:r>
            <a:endParaRPr lang="ru-RU" altLang="ru-RU" sz="1600" b="1" i="1" dirty="0"/>
          </a:p>
          <a:p>
            <a:pPr algn="ctr" eaLnBrk="1" hangingPunct="1">
              <a:spcAft>
                <a:spcPts val="600"/>
              </a:spcAft>
              <a:buClr>
                <a:srgbClr val="0B5395"/>
              </a:buClr>
              <a:defRPr/>
            </a:pPr>
            <a:endParaRPr lang="ru-RU" altLang="ru-RU" sz="1600" b="1" dirty="0"/>
          </a:p>
          <a:p>
            <a:pPr algn="ctr" eaLnBrk="1" hangingPunct="1">
              <a:spcAft>
                <a:spcPts val="600"/>
              </a:spcAft>
              <a:buClr>
                <a:srgbClr val="0B5395"/>
              </a:buClr>
              <a:buFont typeface="Georgia" panose="02040502050405020303" pitchFamily="18" charset="0"/>
              <a:buNone/>
              <a:defRPr/>
            </a:pPr>
            <a:endParaRPr lang="ru-RU" altLang="ru-RU" sz="1600" b="1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827088" y="4200525"/>
            <a:ext cx="3021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нефтяных насосов  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68313" y="5357813"/>
            <a:ext cx="3527425" cy="523875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cap="all" dirty="0" smtClean="0"/>
              <a:t>Нефтяные месторождения и Магистральные нефтепроводы</a:t>
            </a:r>
            <a:r>
              <a:rPr lang="ru-RU" sz="1400" b="1" dirty="0" smtClean="0"/>
              <a:t> </a:t>
            </a:r>
            <a:endParaRPr lang="ru-RU" altLang="ru-RU" sz="1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0" name="Рисунок 17" descr="D:\Work\Moscow Gidromash\NPV\NPVN_NewDesign\RES\CFX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8707" b="8719"/>
          <a:stretch>
            <a:fillRect/>
          </a:stretch>
        </p:blipFill>
        <p:spPr bwMode="auto">
          <a:xfrm>
            <a:off x="468313" y="1244600"/>
            <a:ext cx="2663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3635375" y="1404938"/>
            <a:ext cx="13827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Сним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 b="5038"/>
          <a:stretch>
            <a:fillRect/>
          </a:stretch>
        </p:blipFill>
        <p:spPr bwMode="auto">
          <a:xfrm>
            <a:off x="5937250" y="1257300"/>
            <a:ext cx="1803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550863" y="3343275"/>
            <a:ext cx="2841625" cy="277813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</a:rPr>
              <a:t>Проточная часть насоса типа НПВ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635375" y="2735263"/>
            <a:ext cx="2008188" cy="276225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</a:rPr>
              <a:t>Лопастная система шнека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5937250" y="3179763"/>
            <a:ext cx="2476500" cy="460375"/>
          </a:xfrm>
          <a:prstGeom prst="rect">
            <a:avLst/>
          </a:prstGeom>
          <a:solidFill>
            <a:schemeClr val="bg1"/>
          </a:solidFill>
          <a:ln w="12700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</a:rPr>
              <a:t>Лопастная система рабочего колеса</a:t>
            </a:r>
          </a:p>
        </p:txBody>
      </p:sp>
      <p:pic>
        <p:nvPicPr>
          <p:cNvPr id="28" name="Picture 5" descr="http://neftehim86.ru/images/news/2016/0309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66" y="3756025"/>
            <a:ext cx="44513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481A89D-439A-C045-AF0D-40AB11A4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Разработка насосов для специальной техники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742965" y="3407315"/>
            <a:ext cx="1343025" cy="307975"/>
          </a:xfrm>
          <a:prstGeom prst="rect">
            <a:avLst/>
          </a:prstGeom>
          <a:solidFill>
            <a:srgbClr val="F2F2F2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Виброакустика</a:t>
            </a:r>
          </a:p>
        </p:txBody>
      </p:sp>
      <p:sp>
        <p:nvSpPr>
          <p:cNvPr id="44" name="Стрелка вправо 43"/>
          <p:cNvSpPr>
            <a:spLocks noChangeArrowheads="1"/>
          </p:cNvSpPr>
          <p:nvPr/>
        </p:nvSpPr>
        <p:spPr bwMode="auto">
          <a:xfrm rot="5400000">
            <a:off x="8474869" y="3038221"/>
            <a:ext cx="361950" cy="3762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46" name="Стрелка вправо 45"/>
          <p:cNvSpPr>
            <a:spLocks noChangeArrowheads="1"/>
          </p:cNvSpPr>
          <p:nvPr/>
        </p:nvSpPr>
        <p:spPr bwMode="auto">
          <a:xfrm rot="5400000">
            <a:off x="6069806" y="2984247"/>
            <a:ext cx="257175" cy="3762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107950" y="1252538"/>
            <a:ext cx="3867150" cy="811212"/>
          </a:xfrm>
          <a:prstGeom prst="rect">
            <a:avLst/>
          </a:prstGeom>
          <a:solidFill>
            <a:srgbClr val="C8E3FB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РЕЗУЛЬТАТА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65588" y="2671140"/>
            <a:ext cx="4903787" cy="406400"/>
          </a:xfrm>
          <a:prstGeom prst="rect">
            <a:avLst/>
          </a:prstGeom>
          <a:solidFill>
            <a:srgbClr val="EBEBE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94163" y="2723528"/>
            <a:ext cx="1539875" cy="277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КОЛЕСО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78775" y="2687876"/>
            <a:ext cx="819150" cy="276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</a:p>
        </p:txBody>
      </p:sp>
      <p:sp>
        <p:nvSpPr>
          <p:cNvPr id="60" name="TextBox 19"/>
          <p:cNvSpPr txBox="1">
            <a:spLocks noChangeArrowheads="1"/>
          </p:cNvSpPr>
          <p:nvPr/>
        </p:nvSpPr>
        <p:spPr bwMode="auto">
          <a:xfrm>
            <a:off x="5775325" y="2694528"/>
            <a:ext cx="2354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ЦЕНТРОБЕЖНЫЙ НАСОС</a:t>
            </a:r>
          </a:p>
        </p:txBody>
      </p:sp>
      <p:sp>
        <p:nvSpPr>
          <p:cNvPr id="61" name="Заголовок 1"/>
          <p:cNvSpPr>
            <a:spLocks/>
          </p:cNvSpPr>
          <p:nvPr/>
        </p:nvSpPr>
        <p:spPr bwMode="auto">
          <a:xfrm>
            <a:off x="47625" y="682625"/>
            <a:ext cx="8686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i="1" dirty="0" smtClean="0"/>
              <a:t>РЕЗУЛЬТАТ </a:t>
            </a:r>
            <a:r>
              <a:rPr lang="ru-RU" altLang="ru-RU" sz="1400" b="1" i="1" dirty="0"/>
              <a:t>– повышены энергетические и </a:t>
            </a:r>
            <a:r>
              <a:rPr lang="ru-RU" altLang="ru-RU" sz="1400" b="1" i="1" dirty="0" err="1"/>
              <a:t>виброшумовые</a:t>
            </a:r>
            <a:r>
              <a:rPr lang="ru-RU" altLang="ru-RU" sz="1400" b="1" i="1" dirty="0"/>
              <a:t> характеристики 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6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038601" y="1277938"/>
            <a:ext cx="4872829" cy="12201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источников гидродинамического шума численными методами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Проточные части насосов с повышенными вибро-шумовыми характеристиками</a:t>
            </a:r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7770019" y="2709307"/>
            <a:ext cx="268287" cy="225425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 flipV="1">
            <a:off x="5515769" y="2690257"/>
            <a:ext cx="261937" cy="257175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6938325" y="3888328"/>
            <a:ext cx="2144712" cy="452437"/>
          </a:xfrm>
          <a:prstGeom prst="rect">
            <a:avLst/>
          </a:prstGeom>
          <a:solidFill>
            <a:srgbClr val="F2F2F2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уровня вибрации на 15…30%</a:t>
            </a: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4187825" y="3715290"/>
            <a:ext cx="2738438" cy="831850"/>
          </a:xfrm>
          <a:prstGeom prst="rect">
            <a:avLst/>
          </a:prstGeom>
          <a:solidFill>
            <a:srgbClr val="F2F2F2">
              <a:alpha val="1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зоны эффективной работы на 10…15%</a:t>
            </a:r>
          </a:p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↑КПД</a:t>
            </a:r>
            <a:r>
              <a:rPr lang="en-US" alt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3,5…5 %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3326353"/>
            <a:ext cx="2160588" cy="307975"/>
          </a:xfrm>
          <a:prstGeom prst="rect">
            <a:avLst/>
          </a:prstGeom>
          <a:solidFill>
            <a:srgbClr val="F2F2F2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</a:p>
        </p:txBody>
      </p:sp>
      <p:pic>
        <p:nvPicPr>
          <p:cNvPr id="74" name="Picture 33" descr="Str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r="8676" b="13251"/>
          <a:stretch>
            <a:fillRect/>
          </a:stretch>
        </p:blipFill>
        <p:spPr bwMode="auto">
          <a:xfrm>
            <a:off x="4187825" y="4837112"/>
            <a:ext cx="24193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5" descr="http://mtdata.ru/u26/photo8632/20196826384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390775"/>
            <a:ext cx="38163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" name="Диаграмма 7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984423"/>
              </p:ext>
            </p:extLst>
          </p:nvPr>
        </p:nvGraphicFramePr>
        <p:xfrm>
          <a:off x="16501" y="4244065"/>
          <a:ext cx="3928438" cy="204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49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56" y="1"/>
            <a:ext cx="7018663" cy="577942"/>
          </a:xfrm>
        </p:spPr>
        <p:txBody>
          <a:bodyPr>
            <a:normAutofit/>
          </a:bodyPr>
          <a:lstStyle/>
          <a:p>
            <a:r>
              <a:rPr lang="ru-RU" dirty="0"/>
              <a:t>Разработка цифровой модели работы насосов на сеть</a:t>
            </a:r>
          </a:p>
        </p:txBody>
      </p:sp>
      <p:graphicFrame>
        <p:nvGraphicFramePr>
          <p:cNvPr id="98" name="Схема 97"/>
          <p:cNvGraphicFramePr/>
          <p:nvPr>
            <p:extLst>
              <p:ext uri="{D42A27DB-BD31-4B8C-83A1-F6EECF244321}">
                <p14:modId xmlns:p14="http://schemas.microsoft.com/office/powerpoint/2010/main" val="1283079039"/>
              </p:ext>
            </p:extLst>
          </p:nvPr>
        </p:nvGraphicFramePr>
        <p:xfrm>
          <a:off x="-648531" y="1624317"/>
          <a:ext cx="8954672" cy="495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057254"/>
              </p:ext>
            </p:extLst>
          </p:nvPr>
        </p:nvGraphicFramePr>
        <p:xfrm>
          <a:off x="371484" y="3488626"/>
          <a:ext cx="3168352" cy="132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0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3" b="7208"/>
          <a:stretch>
            <a:fillRect/>
          </a:stretch>
        </p:blipFill>
        <p:spPr bwMode="auto">
          <a:xfrm rot="21383859">
            <a:off x="6716712" y="3238500"/>
            <a:ext cx="24479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>
            <a:fillRect/>
          </a:stretch>
        </p:blipFill>
        <p:spPr bwMode="auto">
          <a:xfrm>
            <a:off x="3705225" y="1235075"/>
            <a:ext cx="2154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8138"/>
          <a:stretch>
            <a:fillRect/>
          </a:stretch>
        </p:blipFill>
        <p:spPr bwMode="auto">
          <a:xfrm>
            <a:off x="6061075" y="1150937"/>
            <a:ext cx="28924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Прямая соединительная линия 102"/>
          <p:cNvCxnSpPr/>
          <p:nvPr/>
        </p:nvCxnSpPr>
        <p:spPr>
          <a:xfrm flipV="1">
            <a:off x="3106737" y="3086100"/>
            <a:ext cx="649288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 flipV="1">
            <a:off x="2827337" y="3502025"/>
            <a:ext cx="928688" cy="141287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endCxn id="108" idx="1"/>
          </p:cNvCxnSpPr>
          <p:nvPr/>
        </p:nvCxnSpPr>
        <p:spPr>
          <a:xfrm flipV="1">
            <a:off x="4344987" y="4318000"/>
            <a:ext cx="431800" cy="26987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3756025" y="2886075"/>
            <a:ext cx="2159000" cy="57626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39762" y="3087687"/>
            <a:ext cx="2187575" cy="428625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776787" y="4030662"/>
            <a:ext cx="1800225" cy="576263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694362" y="4865687"/>
            <a:ext cx="2376488" cy="550863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917575" y="1933575"/>
            <a:ext cx="1717675" cy="3556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1" name="Picture 4" descr="http://rtipv.kz/images/zav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5094287"/>
            <a:ext cx="49450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"/>
          <p:cNvSpPr>
            <a:spLocks noChangeArrowheads="1"/>
          </p:cNvSpPr>
          <p:nvPr/>
        </p:nvSpPr>
        <p:spPr bwMode="auto">
          <a:xfrm>
            <a:off x="393700" y="657225"/>
            <a:ext cx="8747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 smtClean="0"/>
              <a:t>ОЖИДАЕМЫЙ </a:t>
            </a:r>
            <a:r>
              <a:rPr lang="ru-RU" altLang="ru-RU" sz="1400" b="1" i="1" dirty="0"/>
              <a:t>РЕЗУЛЬТАТ – оптимизация эксплуатационных </a:t>
            </a:r>
            <a:r>
              <a:rPr lang="ru-RU" altLang="ru-RU" sz="1400" b="1" i="1" dirty="0" err="1"/>
              <a:t>характеритстик</a:t>
            </a:r>
            <a:r>
              <a:rPr lang="ru-RU" altLang="ru-RU" sz="1400" b="1" i="1" dirty="0"/>
              <a:t> насосного оборудования </a:t>
            </a:r>
          </a:p>
          <a:p>
            <a:pPr algn="ctr"/>
            <a:endParaRPr lang="ru-RU" altLang="ru-RU" sz="1600" b="1" dirty="0"/>
          </a:p>
          <a:p>
            <a:endParaRPr lang="ru-RU" altLang="ru-RU" sz="1600" b="1" dirty="0"/>
          </a:p>
        </p:txBody>
      </p:sp>
      <p:pic>
        <p:nvPicPr>
          <p:cNvPr id="113" name="Picture 2" descr="http://rusplt.ru/netcat_files/99/62/640x420/morskoe_burenie2.jpg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2" y="5014912"/>
            <a:ext cx="3932238" cy="1728788"/>
          </a:xfrm>
          <a:noFill/>
        </p:spPr>
      </p:pic>
    </p:spTree>
    <p:extLst>
      <p:ext uri="{BB962C8B-B14F-4D97-AF65-F5344CB8AC3E}">
        <p14:creationId xmlns:p14="http://schemas.microsoft.com/office/powerpoint/2010/main" val="7910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09851" y="1428207"/>
            <a:ext cx="4798423" cy="2556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44389" y="1461323"/>
            <a:ext cx="46765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ru-RU" altLang="ru-RU" sz="12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Кафедра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«Турбины,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гидромашины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и авиационные двигатели»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Лаборатория гидромашиностроения</a:t>
            </a:r>
          </a:p>
          <a:p>
            <a:pPr algn="r">
              <a:buFontTx/>
              <a:buNone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Научный руководитель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Жарковский Александр Аркадьевич, профессор, д.т.н.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ru-RU" altLang="ru-RU" sz="1200" dirty="0">
                <a:solidFill>
                  <a:schemeClr val="bg1"/>
                </a:solidFill>
              </a:rPr>
              <a:t>тел.: +7 (812) 297 84 30 почта: </a:t>
            </a:r>
            <a:r>
              <a:rPr lang="en-US" altLang="ru-RU" sz="1200" i="1" dirty="0">
                <a:solidFill>
                  <a:schemeClr val="bg1"/>
                </a:solidFill>
              </a:rPr>
              <a:t>azharkovsky@pef.spbstu.ru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en-US" altLang="ru-RU" sz="12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Ответственный исполнитель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Борщев Игорь Олегович, доцент, к.т.н.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тел.: +7 931 375 18 28 почта:</a:t>
            </a: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en-US" altLang="ru-RU" sz="1200" i="1" dirty="0">
                <a:solidFill>
                  <a:schemeClr val="bg1"/>
                </a:solidFill>
              </a:rPr>
              <a:t>borshchevspbspu@mail.ru</a:t>
            </a:r>
          </a:p>
          <a:p>
            <a:pPr algn="r"/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290</Words>
  <Application>Microsoft Office PowerPoint</Application>
  <PresentationFormat>Экран (4:3)</PresentationFormat>
  <Paragraphs>66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PT Sans</vt:lpstr>
      <vt:lpstr>Times New Roman</vt:lpstr>
      <vt:lpstr>Polytech_theme</vt:lpstr>
      <vt:lpstr>Цифровые модели насосов Выполненные и перспективные НИОКР   Лаборатория гидромашиностроения кафедры ТГиАД</vt:lpstr>
      <vt:lpstr>Презентация PowerPoint</vt:lpstr>
      <vt:lpstr>Разработка многоступенчатых насосов</vt:lpstr>
      <vt:lpstr>Разработка насосов для добычи и транспортировки нефти</vt:lpstr>
      <vt:lpstr>Разработка насосов для специальной техники </vt:lpstr>
      <vt:lpstr>Разработка цифровой модели работы насосов на сеть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Пользователь Windows</cp:lastModifiedBy>
  <cp:revision>58</cp:revision>
  <cp:lastPrinted>2018-06-24T16:30:26Z</cp:lastPrinted>
  <dcterms:created xsi:type="dcterms:W3CDTF">2016-02-02T13:12:08Z</dcterms:created>
  <dcterms:modified xsi:type="dcterms:W3CDTF">2018-06-26T08:19:55Z</dcterms:modified>
</cp:coreProperties>
</file>