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8" r:id="rId2"/>
    <p:sldId id="295" r:id="rId3"/>
    <p:sldId id="320" r:id="rId4"/>
    <p:sldId id="280" r:id="rId5"/>
    <p:sldId id="282" r:id="rId6"/>
    <p:sldId id="263" r:id="rId7"/>
    <p:sldId id="290" r:id="rId8"/>
    <p:sldId id="291" r:id="rId9"/>
    <p:sldId id="321" r:id="rId10"/>
    <p:sldId id="298" r:id="rId11"/>
    <p:sldId id="312" r:id="rId12"/>
    <p:sldId id="313" r:id="rId13"/>
    <p:sldId id="314" r:id="rId14"/>
    <p:sldId id="309" r:id="rId15"/>
    <p:sldId id="316" r:id="rId16"/>
    <p:sldId id="317" r:id="rId17"/>
    <p:sldId id="303" r:id="rId18"/>
    <p:sldId id="261" r:id="rId19"/>
    <p:sldId id="260" r:id="rId20"/>
    <p:sldId id="268" r:id="rId21"/>
    <p:sldId id="315" r:id="rId22"/>
    <p:sldId id="311" r:id="rId23"/>
    <p:sldId id="302" r:id="rId24"/>
    <p:sldId id="318" r:id="rId25"/>
    <p:sldId id="319" r:id="rId26"/>
    <p:sldId id="267" r:id="rId27"/>
  </p:sldIdLst>
  <p:sldSz cx="9144000" cy="6858000" type="screen4x3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34" autoAdjust="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KovalevichAA\Desktop\&#1055;&#1088;&#1077;&#1079;&#1077;&#1085;&#1090;&#1072;&#1094;&#1080;&#1080;\2019\13.03.19\&#1076;&#1083;&#1103;%20&#1087;&#1088;&#1077;&#1079;&#1077;&#1085;&#1090;&#1072;&#1094;&#1080;&#1080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Бухгалтерский износ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47</c:v>
                </c:pt>
                <c:pt idx="1">
                  <c:v>49.9</c:v>
                </c:pt>
                <c:pt idx="2">
                  <c:v>46.6</c:v>
                </c:pt>
                <c:pt idx="3">
                  <c:v>51</c:v>
                </c:pt>
                <c:pt idx="4">
                  <c:v>53.4</c:v>
                </c:pt>
                <c:pt idx="5">
                  <c:v>51.3</c:v>
                </c:pt>
                <c:pt idx="6">
                  <c:v>50.8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Тепловые сети 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55</c:v>
                </c:pt>
                <c:pt idx="1">
                  <c:v>54</c:v>
                </c:pt>
                <c:pt idx="2">
                  <c:v>57</c:v>
                </c:pt>
                <c:pt idx="3">
                  <c:v>57</c:v>
                </c:pt>
                <c:pt idx="4">
                  <c:v>57</c:v>
                </c:pt>
                <c:pt idx="5">
                  <c:v>57</c:v>
                </c:pt>
                <c:pt idx="6">
                  <c:v>57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Котельное оборудование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63</c:v>
                </c:pt>
                <c:pt idx="1">
                  <c:v>63</c:v>
                </c:pt>
                <c:pt idx="2">
                  <c:v>63</c:v>
                </c:pt>
                <c:pt idx="3">
                  <c:v>63</c:v>
                </c:pt>
                <c:pt idx="4">
                  <c:v>63</c:v>
                </c:pt>
                <c:pt idx="5">
                  <c:v>63</c:v>
                </c:pt>
                <c:pt idx="6">
                  <c:v>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82112"/>
        <c:axId val="47083904"/>
      </c:lineChart>
      <c:catAx>
        <c:axId val="4708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083904"/>
        <c:crosses val="autoZero"/>
        <c:auto val="1"/>
        <c:lblAlgn val="ctr"/>
        <c:lblOffset val="100"/>
        <c:noMultiLvlLbl val="0"/>
      </c:catAx>
      <c:valAx>
        <c:axId val="47083904"/>
        <c:scaling>
          <c:orientation val="minMax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082112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300" u="none" strike="noStrike" kern="1200">
          <a:solidFill>
            <a:schemeClr val="tx2">
              <a:lumMod val="50000"/>
            </a:schemeClr>
          </a:solidFill>
          <a:latin typeface="Arial Narrow" pitchFamily="34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algn="ctr" defTabSz="914400" rtl="0" eaLnBrk="1" fontAlgn="ctr" latinLnBrk="0" hangingPunct="1">
              <a:defRPr lang="ru-RU" sz="1200" b="1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  <a:ea typeface="+mn-ea"/>
                <a:cs typeface="Times New Roman" pitchFamily="18" charset="0"/>
              </a:defRPr>
            </a:pPr>
            <a:r>
              <a:rPr lang="ru-RU" sz="1200" b="1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  <a:ea typeface="+mn-ea"/>
                <a:cs typeface="Times New Roman" pitchFamily="18" charset="0"/>
              </a:rPr>
              <a:t>Зависимость </a:t>
            </a:r>
            <a:r>
              <a:rPr lang="ru-RU" sz="1200" b="1" u="none" strike="noStrike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  <a:ea typeface="+mn-ea"/>
                <a:cs typeface="Times New Roman" pitchFamily="18" charset="0"/>
              </a:rPr>
              <a:t>отпуска </a:t>
            </a:r>
            <a:r>
              <a:rPr lang="ru-RU" sz="1200" b="1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  <a:ea typeface="+mn-ea"/>
                <a:cs typeface="Times New Roman" pitchFamily="18" charset="0"/>
              </a:rPr>
              <a:t>тепловой </a:t>
            </a:r>
            <a:r>
              <a:rPr lang="ru-RU" sz="1200" b="1" u="none" strike="noStrike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  <a:ea typeface="+mn-ea"/>
                <a:cs typeface="Times New Roman" pitchFamily="18" charset="0"/>
              </a:rPr>
              <a:t>энергии с коллекторов </a:t>
            </a:r>
            <a:r>
              <a:rPr lang="ru-RU" sz="1200" b="1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  <a:ea typeface="+mn-ea"/>
                <a:cs typeface="Times New Roman" pitchFamily="18" charset="0"/>
              </a:rPr>
              <a:t>от температуры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2344183371845538E-2"/>
          <c:y val="0.20139798358610903"/>
          <c:w val="0.86722161639041895"/>
          <c:h val="0.6228083259437495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Температура н.в. ⁰С</c:v>
                </c:pt>
              </c:strCache>
            </c:strRef>
          </c:tx>
          <c:dLbls>
            <c:dLbl>
              <c:idx val="0"/>
              <c:layout>
                <c:manualLayout>
                  <c:x val="-4.1056461576043188E-2"/>
                  <c:y val="7.4253023719334593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2,16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4448667816508529E-2"/>
                  <c:y val="7.4650713052111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981956467496324E-2"/>
                  <c:y val="6.0977947768644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4478263799468541E-2"/>
                  <c:y val="6.585957244716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825631477384165E-2"/>
                  <c:y val="7.013316002642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2.16</c:v>
                </c:pt>
                <c:pt idx="1">
                  <c:v>2.15</c:v>
                </c:pt>
                <c:pt idx="2">
                  <c:v>0.87</c:v>
                </c:pt>
                <c:pt idx="3">
                  <c:v>1.52</c:v>
                </c:pt>
                <c:pt idx="4">
                  <c:v>0.55000000000000004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Коллектора т/о млн. Гкал</c:v>
                </c:pt>
              </c:strCache>
            </c:strRef>
          </c:tx>
          <c:marker>
            <c:symbol val="square"/>
            <c:size val="5"/>
          </c:marker>
          <c:dLbls>
            <c:delete val="1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xVal>
          <c:yVal>
            <c:numRef>
              <c:f>Лист1!$C$2:$C$6</c:f>
              <c:numCache>
                <c:formatCode>0.00</c:formatCode>
                <c:ptCount val="5"/>
                <c:pt idx="0">
                  <c:v>4.5</c:v>
                </c:pt>
                <c:pt idx="1">
                  <c:v>4.4000000000000004</c:v>
                </c:pt>
                <c:pt idx="2">
                  <c:v>7</c:v>
                </c:pt>
                <c:pt idx="3">
                  <c:v>6.8</c:v>
                </c:pt>
                <c:pt idx="4">
                  <c:v>6.9</c:v>
                </c:pt>
              </c:numCache>
            </c:numRef>
          </c:y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53616000"/>
        <c:axId val="53642368"/>
      </c:scatterChart>
      <c:valAx>
        <c:axId val="53616000"/>
        <c:scaling>
          <c:orientation val="minMax"/>
          <c:max val="2018"/>
          <c:min val="2014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642368"/>
        <c:crossesAt val="-8"/>
        <c:crossBetween val="midCat"/>
        <c:majorUnit val="1"/>
      </c:valAx>
      <c:valAx>
        <c:axId val="53642368"/>
        <c:scaling>
          <c:orientation val="minMax"/>
          <c:max val="10"/>
          <c:min val="-3"/>
        </c:scaling>
        <c:delete val="1"/>
        <c:axPos val="l"/>
        <c:numFmt formatCode="General" sourceLinked="0"/>
        <c:majorTickMark val="out"/>
        <c:minorTickMark val="none"/>
        <c:tickLblPos val="nextTo"/>
        <c:crossAx val="53616000"/>
        <c:crossesAt val="2014"/>
        <c:crossBetween val="midCat"/>
      </c:valAx>
    </c:plotArea>
    <c:legend>
      <c:legendPos val="b"/>
      <c:layout>
        <c:manualLayout>
          <c:xMode val="edge"/>
          <c:yMode val="edge"/>
          <c:x val="5.3650914925664019E-2"/>
          <c:y val="0.89767133863198212"/>
          <c:w val="0.89999988311926626"/>
          <c:h val="0.10041706756183073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accent1">
              <a:lumMod val="50000"/>
            </a:schemeClr>
          </a:solidFill>
          <a:latin typeface="+mn-lt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 marL="0" algn="ctr" defTabSz="914400" rtl="0" eaLnBrk="1" fontAlgn="ctr" latinLnBrk="0" hangingPunct="1">
              <a:defRPr lang="ru-RU" sz="1200" b="1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  <a:ea typeface="+mn-ea"/>
                <a:cs typeface="Times New Roman" pitchFamily="18" charset="0"/>
              </a:defRPr>
            </a:pPr>
            <a:r>
              <a:rPr lang="ru-RU" sz="1200" b="1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  <a:ea typeface="+mn-ea"/>
                <a:cs typeface="Times New Roman" pitchFamily="18" charset="0"/>
              </a:rPr>
              <a:t>Удельный расход условного топлива и потери в т/с кг </a:t>
            </a:r>
            <a:r>
              <a:rPr lang="ru-RU" sz="1200" b="1" u="none" strike="noStrike" kern="1200" dirty="0" err="1"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  <a:ea typeface="+mn-ea"/>
                <a:cs typeface="Times New Roman" pitchFamily="18" charset="0"/>
              </a:rPr>
              <a:t>у.т</a:t>
            </a:r>
            <a:r>
              <a:rPr lang="ru-RU" sz="1200" b="1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  <a:ea typeface="+mn-ea"/>
                <a:cs typeface="Times New Roman" pitchFamily="18" charset="0"/>
              </a:rPr>
              <a:t>. /Гкал; %</a:t>
            </a:r>
          </a:p>
          <a:p>
            <a:pPr marL="0" algn="ctr" defTabSz="914400" rtl="0" eaLnBrk="1" fontAlgn="ctr" latinLnBrk="0" hangingPunct="1">
              <a:defRPr lang="ru-RU" sz="1200" b="1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  <a:ea typeface="+mn-ea"/>
                <a:cs typeface="Times New Roman" pitchFamily="18" charset="0"/>
              </a:defRPr>
            </a:pPr>
            <a:endParaRPr lang="ru-RU" sz="1200" b="1" u="none" strike="noStrike" kern="1200" dirty="0">
              <a:solidFill>
                <a:schemeClr val="tx2">
                  <a:lumMod val="75000"/>
                </a:schemeClr>
              </a:solidFill>
              <a:effectLst/>
              <a:latin typeface="Arial Narrow" pitchFamily="34" charset="0"/>
              <a:ea typeface="+mn-ea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947264176900668"/>
          <c:y val="3.41873778730467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204489821541797E-2"/>
          <c:y val="0.2050764784305012"/>
          <c:w val="0.878383591432494"/>
          <c:h val="0.5546993961455263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расход условного топлива; к.г./Гкал</c:v>
                </c:pt>
              </c:strCache>
            </c:strRef>
          </c:tx>
          <c:spPr>
            <a:ln w="28575"/>
          </c:spPr>
          <c:dLbls>
            <c:dLbl>
              <c:idx val="0"/>
              <c:layout>
                <c:manualLayout>
                  <c:x val="-7.2669633774338785E-2"/>
                  <c:y val="-5.3321281295542346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16</a:t>
                    </a:r>
                    <a:r>
                      <a:rPr lang="ru-RU" sz="1000" dirty="0" smtClean="0"/>
                      <a:t>5,62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480865200363201E-2"/>
                  <c:y val="-4.8987612487501386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16</a:t>
                    </a:r>
                    <a:r>
                      <a:rPr lang="ru-RU" sz="1000" dirty="0" smtClean="0"/>
                      <a:t>5,01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850431542170198E-2"/>
                  <c:y val="-4.3809674742022131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16</a:t>
                    </a:r>
                    <a:r>
                      <a:rPr lang="ru-RU" sz="1000" dirty="0" smtClean="0"/>
                      <a:t>4,94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837587144493814E-2"/>
                  <c:y val="-6.570961069685069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16</a:t>
                    </a:r>
                    <a:r>
                      <a:rPr lang="ru-RU" sz="1000" dirty="0" smtClean="0"/>
                      <a:t>4,62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929896678146873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164,36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5.7060653391453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xVal>
          <c:yVal>
            <c:numRef>
              <c:f>Лист1!$B$2:$B$6</c:f>
              <c:numCache>
                <c:formatCode>0.00</c:formatCode>
                <c:ptCount val="5"/>
                <c:pt idx="0">
                  <c:v>165.62</c:v>
                </c:pt>
                <c:pt idx="1">
                  <c:v>165.01</c:v>
                </c:pt>
                <c:pt idx="2">
                  <c:v>164.94</c:v>
                </c:pt>
                <c:pt idx="3">
                  <c:v>164.62</c:v>
                </c:pt>
                <c:pt idx="4">
                  <c:v>164.36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потери в т/с; %</c:v>
                </c:pt>
              </c:strCache>
            </c:strRef>
          </c:tx>
          <c:spPr>
            <a:ln>
              <a:solidFill>
                <a:srgbClr val="07F312"/>
              </a:solidFill>
            </a:ln>
          </c:spPr>
          <c:marker>
            <c:spPr>
              <a:solidFill>
                <a:srgbClr val="07F312"/>
              </a:solidFill>
              <a:ln w="9525">
                <a:noFill/>
              </a:ln>
            </c:spPr>
          </c:marker>
          <c:dLbls>
            <c:delete val="1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xVal>
          <c:yVal>
            <c:numRef>
              <c:f>Лист1!$C$2:$C$6</c:f>
              <c:numCache>
                <c:formatCode>0.00</c:formatCode>
                <c:ptCount val="5"/>
                <c:pt idx="0">
                  <c:v>164.5</c:v>
                </c:pt>
                <c:pt idx="1">
                  <c:v>163.5</c:v>
                </c:pt>
                <c:pt idx="2">
                  <c:v>163.30000000000001</c:v>
                </c:pt>
                <c:pt idx="3">
                  <c:v>163.44999999999999</c:v>
                </c:pt>
                <c:pt idx="4">
                  <c:v>163.5</c:v>
                </c:pt>
              </c:numCache>
            </c:numRef>
          </c:y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53727232"/>
        <c:axId val="53729152"/>
      </c:scatterChart>
      <c:valAx>
        <c:axId val="53727232"/>
        <c:scaling>
          <c:orientation val="minMax"/>
          <c:max val="2018"/>
          <c:min val="2014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729152"/>
        <c:crosses val="autoZero"/>
        <c:crossBetween val="midCat"/>
        <c:majorUnit val="1"/>
      </c:valAx>
      <c:valAx>
        <c:axId val="53729152"/>
        <c:scaling>
          <c:orientation val="minMax"/>
          <c:max val="167"/>
          <c:min val="162"/>
        </c:scaling>
        <c:delete val="1"/>
        <c:axPos val="l"/>
        <c:numFmt formatCode="General" sourceLinked="0"/>
        <c:majorTickMark val="out"/>
        <c:minorTickMark val="none"/>
        <c:tickLblPos val="nextTo"/>
        <c:crossAx val="53727232"/>
        <c:crossesAt val="2018"/>
        <c:crossBetween val="midCat"/>
      </c:valAx>
    </c:plotArea>
    <c:legend>
      <c:legendPos val="b"/>
      <c:layout>
        <c:manualLayout>
          <c:xMode val="edge"/>
          <c:yMode val="edge"/>
          <c:x val="7.211467215373882E-3"/>
          <c:y val="0.83701688374494332"/>
          <c:w val="0.95399653603223156"/>
          <c:h val="0.16298298727042024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Удельный расход условного топлива на отпуск тепловой энергии с коллекторов кг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у.т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./Гкал</a:t>
            </a:r>
          </a:p>
        </c:rich>
      </c:tx>
      <c:layout>
        <c:manualLayout>
          <c:xMode val="edge"/>
          <c:yMode val="edge"/>
          <c:x val="0.1005890794823656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'слай 14-18'!$A$5:$B$5</c:f>
              <c:strCache>
                <c:ptCount val="1"/>
                <c:pt idx="0">
                  <c:v>Удельный расход условного топлива на отпуск тепловой энергии с коллекторов кг у.т./Гкал</c:v>
                </c:pt>
              </c:strCache>
            </c:strRef>
          </c:tx>
          <c:cat>
            <c:strRef>
              <c:f>'слай 14-18'!$C$1:$G$2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'слай 14-18'!$C$5:$G$5</c:f>
              <c:numCache>
                <c:formatCode>General</c:formatCode>
                <c:ptCount val="5"/>
                <c:pt idx="0">
                  <c:v>165.27388056062634</c:v>
                </c:pt>
                <c:pt idx="1">
                  <c:v>164.66041510343078</c:v>
                </c:pt>
                <c:pt idx="2">
                  <c:v>164.86724018931011</c:v>
                </c:pt>
                <c:pt idx="3">
                  <c:v>164.570178986223</c:v>
                </c:pt>
                <c:pt idx="4" formatCode="0.0">
                  <c:v>164.31383276472158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38016"/>
        <c:axId val="53395456"/>
      </c:lineChart>
      <c:catAx>
        <c:axId val="53238016"/>
        <c:scaling>
          <c:orientation val="minMax"/>
        </c:scaling>
        <c:delete val="0"/>
        <c:axPos val="b"/>
        <c:majorTickMark val="out"/>
        <c:minorTickMark val="none"/>
        <c:tickLblPos val="nextTo"/>
        <c:crossAx val="53395456"/>
        <c:crosses val="autoZero"/>
        <c:auto val="1"/>
        <c:lblAlgn val="ctr"/>
        <c:lblOffset val="100"/>
        <c:noMultiLvlLbl val="0"/>
      </c:catAx>
      <c:valAx>
        <c:axId val="5339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238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>
                <a:latin typeface="Times New Roman" pitchFamily="18" charset="0"/>
                <a:cs typeface="Times New Roman" pitchFamily="18" charset="0"/>
              </a:defRPr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Потери тепловой энергии в сети %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'слай 14-18'!$A$6:$B$6</c:f>
              <c:strCache>
                <c:ptCount val="1"/>
                <c:pt idx="0">
                  <c:v>Потери тепловой энергии в сети %</c:v>
                </c:pt>
              </c:strCache>
            </c:strRef>
          </c:tx>
          <c:cat>
            <c:strRef>
              <c:f>'слай 14-18'!$C$1:$G$2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'слай 14-18'!$C$6:$G$6</c:f>
              <c:numCache>
                <c:formatCode>0.00%</c:formatCode>
                <c:ptCount val="5"/>
                <c:pt idx="0">
                  <c:v>0.1086</c:v>
                </c:pt>
                <c:pt idx="1">
                  <c:v>0.1024</c:v>
                </c:pt>
                <c:pt idx="2">
                  <c:v>9.5100000000000004E-2</c:v>
                </c:pt>
                <c:pt idx="3">
                  <c:v>9.8299999999999998E-2</c:v>
                </c:pt>
                <c:pt idx="4">
                  <c:v>9.6199999999999994E-2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83936"/>
        <c:axId val="53872128"/>
      </c:lineChart>
      <c:catAx>
        <c:axId val="53783936"/>
        <c:scaling>
          <c:orientation val="minMax"/>
        </c:scaling>
        <c:delete val="0"/>
        <c:axPos val="b"/>
        <c:majorTickMark val="out"/>
        <c:minorTickMark val="none"/>
        <c:tickLblPos val="nextTo"/>
        <c:crossAx val="53872128"/>
        <c:crosses val="autoZero"/>
        <c:auto val="1"/>
        <c:lblAlgn val="ctr"/>
        <c:lblOffset val="100"/>
        <c:noMultiLvlLbl val="0"/>
      </c:catAx>
      <c:valAx>
        <c:axId val="538721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5378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>
                <a:latin typeface="Times New Roman" pitchFamily="18" charset="0"/>
                <a:cs typeface="Times New Roman" pitchFamily="18" charset="0"/>
              </a:defRPr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Затраты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на программу ЭЭ  млн. руб.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'слай 14-18 (2)'!$C$2:$D$2</c:f>
              <c:strCache>
                <c:ptCount val="1"/>
                <c:pt idx="0">
                  <c:v>Затраты на программу ЭЭ  млн.руб.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'слай 14-18 (2)'!$E$1:$I$1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'слай 14-18 (2)'!$E$2:$I$2</c:f>
              <c:numCache>
                <c:formatCode>General</c:formatCode>
                <c:ptCount val="5"/>
                <c:pt idx="0">
                  <c:v>622.9</c:v>
                </c:pt>
                <c:pt idx="1">
                  <c:v>1114.7</c:v>
                </c:pt>
                <c:pt idx="2">
                  <c:v>868.2</c:v>
                </c:pt>
                <c:pt idx="3">
                  <c:v>928.2</c:v>
                </c:pt>
                <c:pt idx="4" formatCode="0.0">
                  <c:v>2051.8507045773599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61952"/>
        <c:axId val="54463488"/>
      </c:lineChart>
      <c:catAx>
        <c:axId val="5446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463488"/>
        <c:crosses val="autoZero"/>
        <c:auto val="1"/>
        <c:lblAlgn val="ctr"/>
        <c:lblOffset val="100"/>
        <c:noMultiLvlLbl val="0"/>
      </c:catAx>
      <c:valAx>
        <c:axId val="5446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461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>
                <a:latin typeface="Times New Roman" pitchFamily="18" charset="0"/>
                <a:cs typeface="Times New Roman" pitchFamily="18" charset="0"/>
              </a:defRPr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Экономия ТЭ  млн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'слай 14-18 (2)'!$C$3:$D$3</c:f>
              <c:strCache>
                <c:ptCount val="1"/>
                <c:pt idx="0">
                  <c:v>Экономия ТЭ  млн.руб.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0000"/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'слай 14-18 (2)'!$E$1:$I$1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'слай 14-18 (2)'!$E$3:$I$3</c:f>
              <c:numCache>
                <c:formatCode>General</c:formatCode>
                <c:ptCount val="5"/>
                <c:pt idx="0">
                  <c:v>62.5</c:v>
                </c:pt>
                <c:pt idx="1">
                  <c:v>141.30000000000001</c:v>
                </c:pt>
                <c:pt idx="2">
                  <c:v>120.8</c:v>
                </c:pt>
                <c:pt idx="3">
                  <c:v>142.5</c:v>
                </c:pt>
                <c:pt idx="4" formatCode="0.0">
                  <c:v>250.06683672365199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46944"/>
        <c:axId val="57361152"/>
      </c:lineChart>
      <c:catAx>
        <c:axId val="5614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7361152"/>
        <c:crosses val="autoZero"/>
        <c:auto val="1"/>
        <c:lblAlgn val="ctr"/>
        <c:lblOffset val="100"/>
        <c:noMultiLvlLbl val="0"/>
      </c:catAx>
      <c:valAx>
        <c:axId val="5736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146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213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281529988766199E-2"/>
          <c:y val="0.18839129483814526"/>
          <c:w val="0.91054820335309161"/>
          <c:h val="0.73470363079615064"/>
        </c:manualLayout>
      </c:layout>
      <c:pie3DChart>
        <c:varyColors val="1"/>
        <c:ser>
          <c:idx val="0"/>
          <c:order val="0"/>
          <c:explosion val="9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26,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73,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Лист1!$C$4:$D$4</c:f>
              <c:strCache>
                <c:ptCount val="2"/>
                <c:pt idx="0">
                  <c:v>Производство</c:v>
                </c:pt>
                <c:pt idx="1">
                  <c:v>Передача</c:v>
                </c:pt>
              </c:strCache>
            </c:strRef>
          </c:cat>
          <c:val>
            <c:numRef>
              <c:f>Лист1!$C$5:$D$5</c:f>
              <c:numCache>
                <c:formatCode>0.0%</c:formatCode>
                <c:ptCount val="2"/>
                <c:pt idx="0">
                  <c:v>0.26484489770254294</c:v>
                </c:pt>
                <c:pt idx="1">
                  <c:v>0.73515510229745729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4832893418941611E-2"/>
          <c:y val="5.0047389909594637E-3"/>
          <c:w val="0.89999977167073109"/>
          <c:h val="0.1570322980460776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 marL="0" algn="ctr" defTabSz="914400" rtl="0" eaLnBrk="1" fontAlgn="ctr" latinLnBrk="0" hangingPunct="1">
              <a:defRPr lang="ru-RU" sz="1600" b="1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b="1" u="none" strike="noStrike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Производственные показатели</a:t>
            </a:r>
            <a:endParaRPr lang="ru-RU" sz="1600" b="1" u="none" strike="noStrike" kern="1200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9240047402140507"/>
          <c:y val="3.0632041377554767E-3"/>
        </c:manualLayout>
      </c:layout>
      <c:overlay val="0"/>
    </c:title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38647557678777E-2"/>
          <c:y val="0.19106862339654701"/>
          <c:w val="0.96100933229641172"/>
          <c:h val="0.532973606766664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2018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8575"/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Полезный т/о (млн.Гкал)</c:v>
                </c:pt>
                <c:pt idx="1">
                  <c:v>потери в т/с
 (%)</c:v>
                </c:pt>
                <c:pt idx="2">
                  <c:v>топливо (кг./Гкал)</c:v>
                </c:pt>
                <c:pt idx="3">
                  <c:v>вода 
(м3/Гкал)</c:v>
                </c:pt>
                <c:pt idx="4">
                  <c:v>эл-во (кВт.ч/Гкал)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3.25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7F312"/>
              </a:solidFill>
            </a:ln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Полезный т/о (млн.Гкал)</c:v>
                </c:pt>
                <c:pt idx="1">
                  <c:v>потери в т/с
 (%)</c:v>
                </c:pt>
                <c:pt idx="2">
                  <c:v>топливо (кг./Гкал)</c:v>
                </c:pt>
                <c:pt idx="3">
                  <c:v>вода 
(м3/Гкал)</c:v>
                </c:pt>
                <c:pt idx="4">
                  <c:v>эл-во (кВт.ч/Гкал)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3.5</c:v>
                </c:pt>
                <c:pt idx="1">
                  <c:v>3.3</c:v>
                </c:pt>
                <c:pt idx="2">
                  <c:v>3.3</c:v>
                </c:pt>
                <c:pt idx="3">
                  <c:v>3.3</c:v>
                </c:pt>
                <c:pt idx="4">
                  <c:v>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8476672"/>
        <c:axId val="148478208"/>
        <c:axId val="0"/>
      </c:bar3DChart>
      <c:catAx>
        <c:axId val="14847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478208"/>
        <c:crosses val="autoZero"/>
        <c:auto val="1"/>
        <c:lblAlgn val="ctr"/>
        <c:lblOffset val="100"/>
        <c:noMultiLvlLbl val="1"/>
      </c:catAx>
      <c:valAx>
        <c:axId val="148478208"/>
        <c:scaling>
          <c:orientation val="minMax"/>
          <c:max val="3.4"/>
          <c:min val="2.5"/>
        </c:scaling>
        <c:delete val="1"/>
        <c:axPos val="l"/>
        <c:numFmt formatCode="General" sourceLinked="0"/>
        <c:majorTickMark val="out"/>
        <c:minorTickMark val="none"/>
        <c:tickLblPos val="none"/>
        <c:crossAx val="148476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2809317483242612E-2"/>
          <c:y val="0.89240331544985751"/>
          <c:w val="0.95103013245441881"/>
          <c:h val="7.4234681086585097E-2"/>
        </c:manualLayout>
      </c:layout>
      <c:overlay val="0"/>
      <c:txPr>
        <a:bodyPr/>
        <a:lstStyle/>
        <a:p>
          <a:pPr>
            <a:defRPr sz="1200" baseline="0">
              <a:solidFill>
                <a:schemeClr val="accent1">
                  <a:lumMod val="75000"/>
                </a:schemeClr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9367292523144"/>
          <c:y val="9.6219322514300598E-2"/>
          <c:w val="0.91744381742691361"/>
          <c:h val="0.81504851820117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50-250 мм</c:v>
                </c:pt>
              </c:strCache>
            </c:strRef>
          </c:tx>
          <c:spPr>
            <a:solidFill>
              <a:srgbClr val="92D050"/>
            </a:solidFill>
            <a:effectLst/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22139</c:v>
                </c:pt>
                <c:pt idx="2">
                  <c:v>24488.75</c:v>
                </c:pt>
                <c:pt idx="3">
                  <c:v>26813</c:v>
                </c:pt>
                <c:pt idx="4">
                  <c:v>27258.30999999999</c:v>
                </c:pt>
                <c:pt idx="5">
                  <c:v>30975.829999999991</c:v>
                </c:pt>
                <c:pt idx="6">
                  <c:v>32711.21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631296"/>
        <c:axId val="82829696"/>
      </c:barChart>
      <c:catAx>
        <c:axId val="8263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2829696"/>
        <c:crosses val="autoZero"/>
        <c:auto val="1"/>
        <c:lblAlgn val="ctr"/>
        <c:lblOffset val="100"/>
        <c:noMultiLvlLbl val="0"/>
      </c:catAx>
      <c:valAx>
        <c:axId val="82829696"/>
        <c:scaling>
          <c:orientation val="minMax"/>
          <c:max val="6700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26312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521097100447073E-2"/>
          <c:y val="1.4088807484099939E-2"/>
          <c:w val="0.96995101158873664"/>
          <c:h val="8.23800743006875E-2"/>
        </c:manualLayout>
      </c:layout>
      <c:overlay val="0"/>
      <c:txPr>
        <a:bodyPr/>
        <a:lstStyle/>
        <a:p>
          <a:pPr>
            <a:defRPr sz="1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  <a:alpha val="32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76624819464524"/>
          <c:y val="2.8592264677144142E-2"/>
          <c:w val="0.91744381742691361"/>
          <c:h val="0.81504851820117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401-550 мм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dLbl>
              <c:idx val="3"/>
              <c:layout>
                <c:manualLayout>
                  <c:x val="2.5195613185836495E-3"/>
                  <c:y val="9.0445790923515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3">
                  <c:v>110469.67000000004</c:v>
                </c:pt>
                <c:pt idx="6">
                  <c:v>94584.38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895872"/>
        <c:axId val="92905856"/>
      </c:barChart>
      <c:catAx>
        <c:axId val="9289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2905856"/>
        <c:crosses val="autoZero"/>
        <c:auto val="1"/>
        <c:lblAlgn val="ctr"/>
        <c:lblOffset val="100"/>
        <c:noMultiLvlLbl val="0"/>
      </c:catAx>
      <c:valAx>
        <c:axId val="92905856"/>
        <c:scaling>
          <c:orientation val="minMax"/>
          <c:max val="40000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2895872"/>
        <c:crosses val="autoZero"/>
        <c:crossBetween val="between"/>
        <c:majorUnit val="80000"/>
      </c:valAx>
    </c:plotArea>
    <c:legend>
      <c:legendPos val="t"/>
      <c:layout>
        <c:manualLayout>
          <c:xMode val="edge"/>
          <c:yMode val="edge"/>
          <c:x val="1.2691446982081356E-2"/>
          <c:y val="2.3133469500539825E-2"/>
          <c:w val="0.96995101158873664"/>
          <c:h val="0.15613925601159023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  <a:alpha val="32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9367292523144"/>
          <c:y val="9.6219322514300598E-2"/>
          <c:w val="0.91744381742691361"/>
          <c:h val="0.81504851820117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251-400 мм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dLbl>
              <c:idx val="5"/>
              <c:layout>
                <c:manualLayout>
                  <c:x val="0"/>
                  <c:y val="9.0445790923515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348720512535648E-3"/>
                  <c:y val="4.5222895461757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4">
                  <c:v>36563.910000000003</c:v>
                </c:pt>
                <c:pt idx="5">
                  <c:v>62402.86</c:v>
                </c:pt>
                <c:pt idx="6" formatCode="#,##0.00">
                  <c:v>75478.239999999991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879104"/>
        <c:axId val="94879744"/>
      </c:barChart>
      <c:catAx>
        <c:axId val="9287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4879744"/>
        <c:crosses val="autoZero"/>
        <c:auto val="1"/>
        <c:lblAlgn val="ctr"/>
        <c:lblOffset val="100"/>
        <c:noMultiLvlLbl val="0"/>
      </c:catAx>
      <c:valAx>
        <c:axId val="94879744"/>
        <c:scaling>
          <c:orientation val="minMax"/>
          <c:max val="16000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28791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5210971004470705E-2"/>
          <c:y val="1.4088807484099939E-2"/>
          <c:w val="0.96995101158873664"/>
          <c:h val="8.2380074300687472E-2"/>
        </c:manualLayout>
      </c:layout>
      <c:overlay val="0"/>
      <c:txPr>
        <a:bodyPr/>
        <a:lstStyle/>
        <a:p>
          <a:pPr>
            <a:defRPr sz="1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  <a:alpha val="32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06187696316572"/>
          <c:y val="3.2797601032835431E-2"/>
          <c:w val="0.91744381742691361"/>
          <c:h val="0.81504851820117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551-700 мм</c:v>
                </c:pt>
              </c:strCache>
            </c:strRef>
          </c:tx>
          <c:spPr>
            <a:solidFill>
              <a:srgbClr val="FFFF99"/>
            </a:solidFill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dLbl>
              <c:idx val="5"/>
              <c:layout>
                <c:manualLayout>
                  <c:x val="2.4160177027514559E-3"/>
                  <c:y val="0.11305723865439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6">
                  <c:v>71642.19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232768"/>
        <c:axId val="97234304"/>
      </c:barChart>
      <c:catAx>
        <c:axId val="9723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234304"/>
        <c:crosses val="autoZero"/>
        <c:auto val="1"/>
        <c:lblAlgn val="ctr"/>
        <c:lblOffset val="100"/>
        <c:noMultiLvlLbl val="0"/>
      </c:catAx>
      <c:valAx>
        <c:axId val="97234304"/>
        <c:scaling>
          <c:orientation val="minMax"/>
          <c:max val="40000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232768"/>
        <c:crosses val="autoZero"/>
        <c:crossBetween val="between"/>
        <c:majorUnit val="100000"/>
      </c:valAx>
    </c:plotArea>
    <c:legend>
      <c:legendPos val="t"/>
      <c:layout>
        <c:manualLayout>
          <c:xMode val="edge"/>
          <c:yMode val="edge"/>
          <c:x val="0.24515457878417538"/>
          <c:y val="6.8512502442257373E-2"/>
          <c:w val="0.67012316091862822"/>
          <c:h val="0.10920175627558067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  <a:alpha val="32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039064686249095"/>
          <c:y val="6.9168240565863057E-2"/>
          <c:w val="0.73333151177189082"/>
          <c:h val="0.77324371366144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701-1000 мм</c:v>
                </c:pt>
              </c:strCache>
            </c:strRef>
          </c:tx>
          <c:invertIfNegative val="0"/>
          <c:dLbls>
            <c:dLbl>
              <c:idx val="5"/>
              <c:delete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Лист1!$B$3:$B$8</c:f>
              <c:numCache>
                <c:formatCode>General</c:formatCode>
                <c:ptCount val="6"/>
                <c:pt idx="5">
                  <c:v>256203.73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342400"/>
        <c:axId val="98343936"/>
      </c:barChart>
      <c:catAx>
        <c:axId val="9834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343936"/>
        <c:crosses val="autoZero"/>
        <c:auto val="1"/>
        <c:lblAlgn val="ctr"/>
        <c:lblOffset val="100"/>
        <c:noMultiLvlLbl val="0"/>
      </c:catAx>
      <c:valAx>
        <c:axId val="98343936"/>
        <c:scaling>
          <c:orientation val="minMax"/>
          <c:max val="40000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342400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39276621160829001"/>
          <c:y val="6.4665325044058669E-2"/>
          <c:w val="0.53450429627060403"/>
          <c:h val="0.14979799253074494"/>
        </c:manualLayout>
      </c:layout>
      <c:overlay val="0"/>
      <c:txPr>
        <a:bodyPr/>
        <a:lstStyle/>
        <a:p>
          <a:pPr>
            <a:defRPr lang="ru-RU" sz="1400" b="1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79646">
        <a:lumMod val="20000"/>
        <a:lumOff val="80000"/>
        <a:alpha val="32000"/>
      </a:srgbClr>
    </a:solid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"/>
      <c:rAngAx val="0"/>
      <c:perspective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581720488357144E-2"/>
          <c:y val="0.11887182288387711"/>
          <c:w val="0.96683654332804425"/>
          <c:h val="0.7185623790542654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Удельная повреждаемость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40972655459941E-3"/>
                  <c:y val="-0.4122442929606749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4224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0.15677270426742743"/>
                  <c:y val="-0.4225308949859739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4308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5230287802779749"/>
                  <c:y val="-0.43177523391504785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4404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4915686006398138"/>
                  <c:y val="-0.43268678414772005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4554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0.33000000000000035</c:v>
                </c:pt>
                <c:pt idx="1">
                  <c:v>0.28000000000000008</c:v>
                </c:pt>
                <c:pt idx="2">
                  <c:v>0.30000000000000021</c:v>
                </c:pt>
                <c:pt idx="3">
                  <c:v>0.30000000000000021</c:v>
                </c:pt>
                <c:pt idx="4">
                  <c:v>0.30000000000000021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Дефекты, шт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60856403925734559"/>
                  <c:y val="1.262668345492484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3822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343024564222271"/>
                  <c:y val="-3.242273165493431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5006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340389529368531"/>
                  <c:y val="3.4507570557584222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4587</a:t>
                    </a:r>
                    <a:endParaRPr lang="en-US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5205373666933494"/>
                  <c:y val="-7.8146278951883098E-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4220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4885537409423644"/>
                  <c:y val="-9.2446516392737706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3655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0.4</c:v>
                </c:pt>
                <c:pt idx="1">
                  <c:v>0.4100000000000002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Протяженность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0.60989584720155154"/>
                  <c:y val="0.34980874038687115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0,81</a:t>
                    </a:r>
                    <a:endParaRPr lang="en-US" sz="1200" b="0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363203445714496"/>
                  <c:y val="0.31751564640965846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1,19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350894060204168"/>
                  <c:y val="0.33672259071644811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1,06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5356116651806048"/>
                  <c:y val="0.33353232125719556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4906510862515751"/>
                  <c:y val="0.32904023923581216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200" b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 sz="1200" b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,21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Лист1!$D$2:$D$6</c:f>
              <c:numCache>
                <c:formatCode>0.000</c:formatCode>
                <c:ptCount val="5"/>
                <c:pt idx="0">
                  <c:v>0.85000000000000042</c:v>
                </c:pt>
                <c:pt idx="1">
                  <c:v>0.9</c:v>
                </c:pt>
                <c:pt idx="2">
                  <c:v>0.9500000000000004</c:v>
                </c:pt>
                <c:pt idx="3">
                  <c:v>1</c:v>
                </c:pt>
                <c:pt idx="4">
                  <c:v>1.01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shape val="cylinder"/>
        <c:axId val="57758464"/>
        <c:axId val="57760000"/>
        <c:axId val="0"/>
      </c:bar3DChart>
      <c:catAx>
        <c:axId val="577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7760000"/>
        <c:crosses val="autoZero"/>
        <c:auto val="1"/>
        <c:lblAlgn val="ctr"/>
        <c:lblOffset val="100"/>
        <c:noMultiLvlLbl val="0"/>
      </c:catAx>
      <c:valAx>
        <c:axId val="57760000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577584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523221478605229"/>
          <c:y val="0"/>
          <c:w val="0.67448654802837671"/>
          <c:h val="9.1020870591450961E-2"/>
        </c:manualLayout>
      </c:layout>
      <c:overlay val="0"/>
      <c:txPr>
        <a:bodyPr/>
        <a:lstStyle/>
        <a:p>
          <a:pPr>
            <a:defRPr sz="13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effectLst>
      <a:outerShdw dist="50800" dir="5400000" algn="ctr" rotWithShape="0">
        <a:srgbClr val="000000"/>
      </a:outerShdw>
    </a:effectLst>
    <a:scene3d>
      <a:camera prst="orthographicFront"/>
      <a:lightRig rig="threePt" dir="t"/>
    </a:scene3d>
    <a:sp3d prstMaterial="matte"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 anchor="t" anchorCtr="0"/>
          <a:lstStyle/>
          <a:p>
            <a:pPr marL="0" algn="ctr" defTabSz="914400" rtl="0" eaLnBrk="1" fontAlgn="ctr" latinLnBrk="0" hangingPunct="1">
              <a:defRPr lang="ru-RU" sz="1200" b="1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200" b="1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Зависимость выработки тепловой энергии от температуры</a:t>
            </a:r>
          </a:p>
        </c:rich>
      </c:tx>
      <c:layout>
        <c:manualLayout>
          <c:xMode val="edge"/>
          <c:yMode val="edge"/>
          <c:x val="0.12637817979620652"/>
          <c:y val="2.297654438561806E-2"/>
        </c:manualLayout>
      </c:layout>
      <c:overlay val="0"/>
      <c:spPr>
        <a:ln>
          <a:noFill/>
        </a:ln>
      </c:spPr>
    </c:title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  <c:spPr>
        <a:ln>
          <a:solidFill>
            <a:schemeClr val="bg1"/>
          </a:solidFill>
        </a:ln>
      </c:spPr>
    </c:sideWall>
    <c:backWall>
      <c:thickness val="0"/>
      <c:spPr>
        <a:ln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4.3779895792738124E-2"/>
          <c:y val="0.21853967470330271"/>
          <c:w val="0.89008127286893435"/>
          <c:h val="0.5100836576400754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Температура н.в. ⁰С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2988415399503339E-3"/>
                  <c:y val="-7.1155277682424953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-2,88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4482623099255009E-3"/>
                  <c:y val="-5.130423379398390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5,60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9.5906568651739341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-4,62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206551185613759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+5,02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0.13921744449389525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+9,46</a:t>
                    </a:r>
                    <a:endParaRPr lang="en-US" sz="1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176342096358934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10,0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17634058571918956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+10,0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9394902461001415E-3"/>
                  <c:y val="-0.16654388651256793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+7,65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778006393917599E-16"/>
                  <c:y val="-0.15184883770263546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+2,66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1.469504880993246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3,49</a:t>
                    </a:r>
                  </a:p>
                  <a:p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</c:v>
                </c:pt>
                <c:pt idx="1">
                  <c:v>0.7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8">
                  <c:v>6.3</c:v>
                </c:pt>
                <c:pt idx="9">
                  <c:v>6</c:v>
                </c:pt>
                <c:pt idx="10">
                  <c:v>3</c:v>
                </c:pt>
                <c:pt idx="11">
                  <c:v>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Выработка т/э  млн. Гкал</c:v>
                </c:pt>
              </c:strCache>
            </c:strRef>
          </c:tx>
          <c:spPr>
            <a:solidFill>
              <a:srgbClr val="FF9999"/>
            </a:solidFill>
          </c:spPr>
          <c:invertIfNegative val="0"/>
          <c:dLbls>
            <c:delete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0.00</c:formatCode>
                <c:ptCount val="12"/>
                <c:pt idx="0">
                  <c:v>1.94</c:v>
                </c:pt>
                <c:pt idx="1">
                  <c:v>2</c:v>
                </c:pt>
                <c:pt idx="2">
                  <c:v>2.06</c:v>
                </c:pt>
                <c:pt idx="3">
                  <c:v>1.2490617399999997</c:v>
                </c:pt>
                <c:pt idx="4">
                  <c:v>0.52503312999999996</c:v>
                </c:pt>
                <c:pt idx="5">
                  <c:v>0.32885500499999998</c:v>
                </c:pt>
                <c:pt idx="6">
                  <c:v>0.27623579320000002</c:v>
                </c:pt>
                <c:pt idx="7">
                  <c:v>0.29573713000000001</c:v>
                </c:pt>
                <c:pt idx="8">
                  <c:v>0.41871825699999998</c:v>
                </c:pt>
                <c:pt idx="9">
                  <c:v>1.19</c:v>
                </c:pt>
                <c:pt idx="10">
                  <c:v>1.45</c:v>
                </c:pt>
                <c:pt idx="11">
                  <c:v>1.98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748480"/>
        <c:axId val="53750016"/>
        <c:axId val="0"/>
      </c:bar3DChart>
      <c:catAx>
        <c:axId val="5374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750016"/>
        <c:crosses val="autoZero"/>
        <c:auto val="1"/>
        <c:lblAlgn val="ctr"/>
        <c:lblOffset val="100"/>
        <c:tickLblSkip val="1"/>
        <c:noMultiLvlLbl val="1"/>
      </c:catAx>
      <c:valAx>
        <c:axId val="53750016"/>
        <c:scaling>
          <c:orientation val="minMax"/>
        </c:scaling>
        <c:delete val="1"/>
        <c:axPos val="l"/>
        <c:numFmt formatCode="0%" sourceLinked="0"/>
        <c:majorTickMark val="in"/>
        <c:minorTickMark val="none"/>
        <c:tickLblPos val="none"/>
        <c:crossAx val="53748480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1.5786948117085299E-3"/>
          <c:y val="0.92311981542909305"/>
          <c:w val="0.82604004141209408"/>
          <c:h val="7.6880184570906993E-2"/>
        </c:manualLayout>
      </c:layout>
      <c:overlay val="0"/>
      <c:txPr>
        <a:bodyPr/>
        <a:lstStyle/>
        <a:p>
          <a:pPr>
            <a:defRPr sz="1100" baseline="0">
              <a:solidFill>
                <a:schemeClr val="accent1">
                  <a:lumMod val="75000"/>
                </a:schemeClr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200">
          <a:solidFill>
            <a:schemeClr val="accent1">
              <a:lumMod val="50000"/>
            </a:schemeClr>
          </a:solidFill>
          <a:latin typeface="+mn-lt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 marL="0" algn="ctr" defTabSz="914400" rtl="0" eaLnBrk="1" fontAlgn="ctr" latinLnBrk="0" hangingPunct="1">
              <a:defRPr lang="ru-RU" sz="1200" b="1" u="none" strike="noStrike" kern="1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200" b="1" u="none" strike="noStrike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Производственные показатели</a:t>
            </a:r>
            <a:endParaRPr lang="ru-RU" sz="1200" b="1" u="none" strike="noStrike" kern="1200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9240047402140501"/>
          <c:y val="3.0632041377554758E-3"/>
        </c:manualLayout>
      </c:layout>
      <c:overlay val="0"/>
    </c:title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386475576787767E-2"/>
          <c:y val="0.19106862339654704"/>
          <c:w val="0.9610093322964115"/>
          <c:h val="0.532973606766664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8575"/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Полезный т/о (млн.Гкал)</c:v>
                </c:pt>
                <c:pt idx="1">
                  <c:v>потери в т/с
 (%)</c:v>
                </c:pt>
                <c:pt idx="2">
                  <c:v>топливо (кг./Гкал)</c:v>
                </c:pt>
                <c:pt idx="3">
                  <c:v>вода 
(м3/Гкал)</c:v>
                </c:pt>
                <c:pt idx="4">
                  <c:v>эл-во (кВт.ч/Гкал)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3.25</c:v>
                </c:pt>
                <c:pt idx="1">
                  <c:v>4</c:v>
                </c:pt>
                <c:pt idx="2">
                  <c:v>4</c:v>
                </c:pt>
                <c:pt idx="3">
                  <c:v>11</c:v>
                </c:pt>
                <c:pt idx="4">
                  <c:v>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7F312"/>
              </a:solidFill>
            </a:ln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Полезный т/о (млн.Гкал)</c:v>
                </c:pt>
                <c:pt idx="1">
                  <c:v>потери в т/с
 (%)</c:v>
                </c:pt>
                <c:pt idx="2">
                  <c:v>топливо (кг./Гкал)</c:v>
                </c:pt>
                <c:pt idx="3">
                  <c:v>вода 
(м3/Гкал)</c:v>
                </c:pt>
                <c:pt idx="4">
                  <c:v>эл-во (кВт.ч/Гкал)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3.5</c:v>
                </c:pt>
                <c:pt idx="1">
                  <c:v>3.25</c:v>
                </c:pt>
                <c:pt idx="2">
                  <c:v>3.3</c:v>
                </c:pt>
                <c:pt idx="3">
                  <c:v>3.2399999999999984</c:v>
                </c:pt>
                <c:pt idx="4">
                  <c:v>3.23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923200"/>
        <c:axId val="53929088"/>
        <c:axId val="0"/>
      </c:bar3DChart>
      <c:catAx>
        <c:axId val="5392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929088"/>
        <c:crosses val="autoZero"/>
        <c:auto val="1"/>
        <c:lblAlgn val="ctr"/>
        <c:lblOffset val="100"/>
        <c:noMultiLvlLbl val="1"/>
      </c:catAx>
      <c:valAx>
        <c:axId val="53929088"/>
        <c:scaling>
          <c:orientation val="minMax"/>
          <c:max val="3.4"/>
          <c:min val="2.5"/>
        </c:scaling>
        <c:delete val="1"/>
        <c:axPos val="l"/>
        <c:numFmt formatCode="General" sourceLinked="0"/>
        <c:majorTickMark val="out"/>
        <c:minorTickMark val="none"/>
        <c:tickLblPos val="nextTo"/>
        <c:crossAx val="53923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2809317483242601E-2"/>
          <c:y val="0.89240331544985751"/>
          <c:w val="0.9510301324544187"/>
          <c:h val="7.4234681086585083E-2"/>
        </c:manualLayout>
      </c:layout>
      <c:overlay val="0"/>
      <c:txPr>
        <a:bodyPr/>
        <a:lstStyle/>
        <a:p>
          <a:pPr>
            <a:defRPr sz="1200" baseline="0">
              <a:solidFill>
                <a:schemeClr val="accent1">
                  <a:lumMod val="75000"/>
                </a:schemeClr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962F9-0C3D-417F-90D7-4F433ED98D6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4D08984-F603-471C-9866-A3F8CF39705B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1. Модернизация  и капитальный ремонт оборудования котельных (водогрейных котлов, сетевых деаэраторов, аккумуляторных баков, теплообменного оборудования.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84E3D9-3DDD-4DBE-9CA1-370345E5485A}" type="parTrans" cxnId="{9F450E83-CC19-42A8-8D2A-6E1867DB51F4}">
      <dgm:prSet/>
      <dgm:spPr/>
      <dgm:t>
        <a:bodyPr/>
        <a:lstStyle/>
        <a:p>
          <a:endParaRPr lang="ru-RU" sz="1050" b="0">
            <a:latin typeface="Times New Roman" pitchFamily="18" charset="0"/>
            <a:cs typeface="Times New Roman" pitchFamily="18" charset="0"/>
          </a:endParaRPr>
        </a:p>
      </dgm:t>
    </dgm:pt>
    <dgm:pt modelId="{02EFA7EE-AEEC-47FA-8FCA-D07A8026CD5E}" type="sibTrans" cxnId="{9F450E83-CC19-42A8-8D2A-6E1867DB51F4}">
      <dgm:prSet/>
      <dgm:spPr/>
      <dgm:t>
        <a:bodyPr/>
        <a:lstStyle/>
        <a:p>
          <a:endParaRPr lang="ru-RU" sz="1050" b="0">
            <a:latin typeface="Times New Roman" pitchFamily="18" charset="0"/>
            <a:cs typeface="Times New Roman" pitchFamily="18" charset="0"/>
          </a:endParaRPr>
        </a:p>
      </dgm:t>
    </dgm:pt>
    <dgm:pt modelId="{B3EF7FBF-2041-4750-AABC-C7A1C793623A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2. Реконструкция  и капитальный ремонт тепловых сетей в том числе с применением коррозионностойких материалов.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CD7248B-CF2D-48A6-ACA3-D457A7BDD4FF}" type="sibTrans" cxnId="{BCB0B564-199B-4B5A-A21B-A8AF8DAE7AA3}">
      <dgm:prSet/>
      <dgm:spPr/>
      <dgm:t>
        <a:bodyPr/>
        <a:lstStyle/>
        <a:p>
          <a:endParaRPr lang="ru-RU" sz="1050" b="0">
            <a:latin typeface="Times New Roman" pitchFamily="18" charset="0"/>
            <a:cs typeface="Times New Roman" pitchFamily="18" charset="0"/>
          </a:endParaRPr>
        </a:p>
      </dgm:t>
    </dgm:pt>
    <dgm:pt modelId="{4623BED4-3925-4413-9A95-A493ED2B74DA}" type="parTrans" cxnId="{BCB0B564-199B-4B5A-A21B-A8AF8DAE7AA3}">
      <dgm:prSet/>
      <dgm:spPr/>
      <dgm:t>
        <a:bodyPr/>
        <a:lstStyle/>
        <a:p>
          <a:endParaRPr lang="ru-RU" sz="1050" b="0">
            <a:latin typeface="Times New Roman" pitchFamily="18" charset="0"/>
            <a:cs typeface="Times New Roman" pitchFamily="18" charset="0"/>
          </a:endParaRPr>
        </a:p>
      </dgm:t>
    </dgm:pt>
    <dgm:pt modelId="{9BBE15D1-CDC0-4BB8-848B-E094F5F0A273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3. Снижение количества дефектов и удельной повреждаемости при росте общей протяженности тепловых сетей.</a:t>
          </a:r>
        </a:p>
      </dgm:t>
    </dgm:pt>
    <dgm:pt modelId="{C9F6EA96-E727-4197-8F50-6E1C4EDDE2A6}" type="parTrans" cxnId="{15DB2BF3-B490-4709-B33B-F74C68931395}">
      <dgm:prSet/>
      <dgm:spPr/>
      <dgm:t>
        <a:bodyPr/>
        <a:lstStyle/>
        <a:p>
          <a:endParaRPr lang="ru-RU"/>
        </a:p>
      </dgm:t>
    </dgm:pt>
    <dgm:pt modelId="{4B1B1608-F391-4097-BED3-9D893DF838D0}" type="sibTrans" cxnId="{15DB2BF3-B490-4709-B33B-F74C68931395}">
      <dgm:prSet/>
      <dgm:spPr/>
      <dgm:t>
        <a:bodyPr/>
        <a:lstStyle/>
        <a:p>
          <a:endParaRPr lang="ru-RU"/>
        </a:p>
      </dgm:t>
    </dgm:pt>
    <dgm:pt modelId="{3A725063-1B3D-4E50-9A2E-569DC7018C31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6. Мониторинг качества воды, подаваемой потребителю, в соответствии с Рабочей программой производственного контроля</a:t>
          </a:r>
        </a:p>
      </dgm:t>
    </dgm:pt>
    <dgm:pt modelId="{3FCE92C7-D58F-4F2C-8182-7CEA9D06D556}" type="parTrans" cxnId="{8EE182CE-3371-4C54-9FF3-D3130D006543}">
      <dgm:prSet/>
      <dgm:spPr/>
      <dgm:t>
        <a:bodyPr/>
        <a:lstStyle/>
        <a:p>
          <a:endParaRPr lang="ru-RU"/>
        </a:p>
      </dgm:t>
    </dgm:pt>
    <dgm:pt modelId="{68F7FCE8-F6AA-499D-9AC0-B0D2C608C74D}" type="sibTrans" cxnId="{8EE182CE-3371-4C54-9FF3-D3130D006543}">
      <dgm:prSet/>
      <dgm:spPr/>
      <dgm:t>
        <a:bodyPr/>
        <a:lstStyle/>
        <a:p>
          <a:endParaRPr lang="ru-RU"/>
        </a:p>
      </dgm:t>
    </dgm:pt>
    <dgm:pt modelId="{94C7858A-AB88-40DD-83FA-48B710387D5A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4.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Снижение потери в тепловых сетях и удельного расхода топлива при росте полезного </a:t>
          </a:r>
          <a:r>
            <a:rPr lang="ru-RU" sz="1400" b="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теплоотпуска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0C6EFD16-454A-46F7-9917-445996EABCF2}" type="parTrans" cxnId="{49836AFB-5DA5-4329-ABF4-837B217CE151}">
      <dgm:prSet/>
      <dgm:spPr/>
      <dgm:t>
        <a:bodyPr/>
        <a:lstStyle/>
        <a:p>
          <a:endParaRPr lang="ru-RU"/>
        </a:p>
      </dgm:t>
    </dgm:pt>
    <dgm:pt modelId="{7CB63490-65C3-418D-8B60-D8768C7EC021}" type="sibTrans" cxnId="{49836AFB-5DA5-4329-ABF4-837B217CE151}">
      <dgm:prSet/>
      <dgm:spPr/>
      <dgm:t>
        <a:bodyPr/>
        <a:lstStyle/>
        <a:p>
          <a:endParaRPr lang="ru-RU"/>
        </a:p>
      </dgm:t>
    </dgm:pt>
    <dgm:pt modelId="{81C60ABA-4CE6-44F3-B5AE-47001D6018A1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5.Фактические выбросы загрязняющих веществ в окружающую среду, сбросы сточных вод, образование и размещение  отходов  осуществлялись в пределах установленных нормативов, согласованных Федеральными надзорными органами.</a:t>
          </a:r>
        </a:p>
      </dgm:t>
    </dgm:pt>
    <dgm:pt modelId="{E7810869-7E49-45E3-B1FB-F1A9D074F8F3}" type="parTrans" cxnId="{C0B9DDCC-66A0-410A-BAB6-ABAF3C302D9A}">
      <dgm:prSet/>
      <dgm:spPr/>
      <dgm:t>
        <a:bodyPr/>
        <a:lstStyle/>
        <a:p>
          <a:endParaRPr lang="ru-RU"/>
        </a:p>
      </dgm:t>
    </dgm:pt>
    <dgm:pt modelId="{EFD3B7B6-CEF5-4AA5-87C6-CCE70C8189B7}" type="sibTrans" cxnId="{C0B9DDCC-66A0-410A-BAB6-ABAF3C302D9A}">
      <dgm:prSet/>
      <dgm:spPr/>
      <dgm:t>
        <a:bodyPr/>
        <a:lstStyle/>
        <a:p>
          <a:endParaRPr lang="ru-RU"/>
        </a:p>
      </dgm:t>
    </dgm:pt>
    <dgm:pt modelId="{157403E0-1E00-409B-BF5D-0A35EB8AC045}" type="pres">
      <dgm:prSet presAssocID="{87E962F9-0C3D-417F-90D7-4F433ED98D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21B71-39F9-48A4-9F66-C8C3C13EA37B}" type="pres">
      <dgm:prSet presAssocID="{F4D08984-F603-471C-9866-A3F8CF39705B}" presName="parentText" presStyleLbl="node1" presStyleIdx="0" presStyleCnt="6" custScaleY="103997" custLinFactNeighborY="-94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53AC5-0939-4F37-8D59-CE2B1D7565C6}" type="pres">
      <dgm:prSet presAssocID="{02EFA7EE-AEEC-47FA-8FCA-D07A8026CD5E}" presName="spacer" presStyleCnt="0"/>
      <dgm:spPr/>
      <dgm:t>
        <a:bodyPr/>
        <a:lstStyle/>
        <a:p>
          <a:endParaRPr lang="ru-RU"/>
        </a:p>
      </dgm:t>
    </dgm:pt>
    <dgm:pt modelId="{AAF18BB4-9465-4B26-9BD6-4502D49202A2}" type="pres">
      <dgm:prSet presAssocID="{B3EF7FBF-2041-4750-AABC-C7A1C793623A}" presName="parentText" presStyleLbl="node1" presStyleIdx="1" presStyleCnt="6" custScaleY="86079" custLinFactNeighborY="-367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2B7FF-CBDE-4DD4-950D-D1532679B1CE}" type="pres">
      <dgm:prSet presAssocID="{BCD7248B-CF2D-48A6-ACA3-D457A7BDD4FF}" presName="spacer" presStyleCnt="0"/>
      <dgm:spPr/>
      <dgm:t>
        <a:bodyPr/>
        <a:lstStyle/>
        <a:p>
          <a:endParaRPr lang="ru-RU"/>
        </a:p>
      </dgm:t>
    </dgm:pt>
    <dgm:pt modelId="{DAF1C12B-FD3A-4007-9233-B27DBF0CDF07}" type="pres">
      <dgm:prSet presAssocID="{9BBE15D1-CDC0-4BB8-848B-E094F5F0A273}" presName="parentText" presStyleLbl="node1" presStyleIdx="2" presStyleCnt="6" custScaleY="102950" custLinFactNeighborX="79" custLinFactNeighborY="-44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E2A7D-752C-4AA6-9270-9962D32B0BD4}" type="pres">
      <dgm:prSet presAssocID="{4B1B1608-F391-4097-BED3-9D893DF838D0}" presName="spacer" presStyleCnt="0"/>
      <dgm:spPr/>
      <dgm:t>
        <a:bodyPr/>
        <a:lstStyle/>
        <a:p>
          <a:endParaRPr lang="ru-RU"/>
        </a:p>
      </dgm:t>
    </dgm:pt>
    <dgm:pt modelId="{7BF84731-35B0-4429-9958-AA3B53092328}" type="pres">
      <dgm:prSet presAssocID="{94C7858A-AB88-40DD-83FA-48B710387D5A}" presName="parentText" presStyleLbl="node1" presStyleIdx="3" presStyleCnt="6" custScaleY="91697" custLinFactNeighborY="-374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7AE74-2F94-4B11-93FC-A1F146F024F9}" type="pres">
      <dgm:prSet presAssocID="{7CB63490-65C3-418D-8B60-D8768C7EC021}" presName="spacer" presStyleCnt="0"/>
      <dgm:spPr/>
      <dgm:t>
        <a:bodyPr/>
        <a:lstStyle/>
        <a:p>
          <a:endParaRPr lang="ru-RU"/>
        </a:p>
      </dgm:t>
    </dgm:pt>
    <dgm:pt modelId="{DDF0120D-6728-49D9-9B3D-34540EF483ED}" type="pres">
      <dgm:prSet presAssocID="{81C60ABA-4CE6-44F3-B5AE-47001D6018A1}" presName="parentText" presStyleLbl="node1" presStyleIdx="4" presStyleCnt="6" custScaleY="146143" custLinFactNeighborY="-235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91E2E-A4E0-4B61-A6F2-47270850796D}" type="pres">
      <dgm:prSet presAssocID="{EFD3B7B6-CEF5-4AA5-87C6-CCE70C8189B7}" presName="spacer" presStyleCnt="0"/>
      <dgm:spPr/>
      <dgm:t>
        <a:bodyPr/>
        <a:lstStyle/>
        <a:p>
          <a:endParaRPr lang="ru-RU"/>
        </a:p>
      </dgm:t>
    </dgm:pt>
    <dgm:pt modelId="{7C2045CA-B49E-422F-8174-CD757A541EF9}" type="pres">
      <dgm:prSet presAssocID="{3A725063-1B3D-4E50-9A2E-569DC7018C31}" presName="parentText" presStyleLbl="node1" presStyleIdx="5" presStyleCnt="6" custScaleY="104049" custLinFactNeighborY="-33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DB2BF3-B490-4709-B33B-F74C68931395}" srcId="{87E962F9-0C3D-417F-90D7-4F433ED98D6A}" destId="{9BBE15D1-CDC0-4BB8-848B-E094F5F0A273}" srcOrd="2" destOrd="0" parTransId="{C9F6EA96-E727-4197-8F50-6E1C4EDDE2A6}" sibTransId="{4B1B1608-F391-4097-BED3-9D893DF838D0}"/>
    <dgm:cxn modelId="{9F450E83-CC19-42A8-8D2A-6E1867DB51F4}" srcId="{87E962F9-0C3D-417F-90D7-4F433ED98D6A}" destId="{F4D08984-F603-471C-9866-A3F8CF39705B}" srcOrd="0" destOrd="0" parTransId="{7F84E3D9-3DDD-4DBE-9CA1-370345E5485A}" sibTransId="{02EFA7EE-AEEC-47FA-8FCA-D07A8026CD5E}"/>
    <dgm:cxn modelId="{8EE182CE-3371-4C54-9FF3-D3130D006543}" srcId="{87E962F9-0C3D-417F-90D7-4F433ED98D6A}" destId="{3A725063-1B3D-4E50-9A2E-569DC7018C31}" srcOrd="5" destOrd="0" parTransId="{3FCE92C7-D58F-4F2C-8182-7CEA9D06D556}" sibTransId="{68F7FCE8-F6AA-499D-9AC0-B0D2C608C74D}"/>
    <dgm:cxn modelId="{79658570-3812-4AAE-8FA9-BEE55DE601E4}" type="presOf" srcId="{81C60ABA-4CE6-44F3-B5AE-47001D6018A1}" destId="{DDF0120D-6728-49D9-9B3D-34540EF483ED}" srcOrd="0" destOrd="0" presId="urn:microsoft.com/office/officeart/2005/8/layout/vList2"/>
    <dgm:cxn modelId="{BCB0B564-199B-4B5A-A21B-A8AF8DAE7AA3}" srcId="{87E962F9-0C3D-417F-90D7-4F433ED98D6A}" destId="{B3EF7FBF-2041-4750-AABC-C7A1C793623A}" srcOrd="1" destOrd="0" parTransId="{4623BED4-3925-4413-9A95-A493ED2B74DA}" sibTransId="{BCD7248B-CF2D-48A6-ACA3-D457A7BDD4FF}"/>
    <dgm:cxn modelId="{981DB999-EA20-48DD-8D38-B0F5FFB60E4F}" type="presOf" srcId="{94C7858A-AB88-40DD-83FA-48B710387D5A}" destId="{7BF84731-35B0-4429-9958-AA3B53092328}" srcOrd="0" destOrd="0" presId="urn:microsoft.com/office/officeart/2005/8/layout/vList2"/>
    <dgm:cxn modelId="{49836AFB-5DA5-4329-ABF4-837B217CE151}" srcId="{87E962F9-0C3D-417F-90D7-4F433ED98D6A}" destId="{94C7858A-AB88-40DD-83FA-48B710387D5A}" srcOrd="3" destOrd="0" parTransId="{0C6EFD16-454A-46F7-9917-445996EABCF2}" sibTransId="{7CB63490-65C3-418D-8B60-D8768C7EC021}"/>
    <dgm:cxn modelId="{E5DBE161-85DF-4DF7-830B-8DDB954334AD}" type="presOf" srcId="{B3EF7FBF-2041-4750-AABC-C7A1C793623A}" destId="{AAF18BB4-9465-4B26-9BD6-4502D49202A2}" srcOrd="0" destOrd="0" presId="urn:microsoft.com/office/officeart/2005/8/layout/vList2"/>
    <dgm:cxn modelId="{920CC44B-8D04-496B-92F5-5F8FC7BCD33B}" type="presOf" srcId="{9BBE15D1-CDC0-4BB8-848B-E094F5F0A273}" destId="{DAF1C12B-FD3A-4007-9233-B27DBF0CDF07}" srcOrd="0" destOrd="0" presId="urn:microsoft.com/office/officeart/2005/8/layout/vList2"/>
    <dgm:cxn modelId="{4A195D91-250C-4D90-BE6A-F8523E419705}" type="presOf" srcId="{87E962F9-0C3D-417F-90D7-4F433ED98D6A}" destId="{157403E0-1E00-409B-BF5D-0A35EB8AC045}" srcOrd="0" destOrd="0" presId="urn:microsoft.com/office/officeart/2005/8/layout/vList2"/>
    <dgm:cxn modelId="{58113F3A-9776-4A1C-8500-A9A2AC8F6E61}" type="presOf" srcId="{F4D08984-F603-471C-9866-A3F8CF39705B}" destId="{67721B71-39F9-48A4-9F66-C8C3C13EA37B}" srcOrd="0" destOrd="0" presId="urn:microsoft.com/office/officeart/2005/8/layout/vList2"/>
    <dgm:cxn modelId="{7C6A61C1-6FFE-4F54-8128-80C50713A517}" type="presOf" srcId="{3A725063-1B3D-4E50-9A2E-569DC7018C31}" destId="{7C2045CA-B49E-422F-8174-CD757A541EF9}" srcOrd="0" destOrd="0" presId="urn:microsoft.com/office/officeart/2005/8/layout/vList2"/>
    <dgm:cxn modelId="{C0B9DDCC-66A0-410A-BAB6-ABAF3C302D9A}" srcId="{87E962F9-0C3D-417F-90D7-4F433ED98D6A}" destId="{81C60ABA-4CE6-44F3-B5AE-47001D6018A1}" srcOrd="4" destOrd="0" parTransId="{E7810869-7E49-45E3-B1FB-F1A9D074F8F3}" sibTransId="{EFD3B7B6-CEF5-4AA5-87C6-CCE70C8189B7}"/>
    <dgm:cxn modelId="{F208DE41-ABC7-4FF4-8EF3-D707F695773D}" type="presParOf" srcId="{157403E0-1E00-409B-BF5D-0A35EB8AC045}" destId="{67721B71-39F9-48A4-9F66-C8C3C13EA37B}" srcOrd="0" destOrd="0" presId="urn:microsoft.com/office/officeart/2005/8/layout/vList2"/>
    <dgm:cxn modelId="{E98A04B9-FDAA-492D-A5C4-D89EBADF007F}" type="presParOf" srcId="{157403E0-1E00-409B-BF5D-0A35EB8AC045}" destId="{F5853AC5-0939-4F37-8D59-CE2B1D7565C6}" srcOrd="1" destOrd="0" presId="urn:microsoft.com/office/officeart/2005/8/layout/vList2"/>
    <dgm:cxn modelId="{920D1768-284C-478C-A863-6CDA102B45A9}" type="presParOf" srcId="{157403E0-1E00-409B-BF5D-0A35EB8AC045}" destId="{AAF18BB4-9465-4B26-9BD6-4502D49202A2}" srcOrd="2" destOrd="0" presId="urn:microsoft.com/office/officeart/2005/8/layout/vList2"/>
    <dgm:cxn modelId="{2BD2686F-7D52-4E43-818A-59BDD7E55A80}" type="presParOf" srcId="{157403E0-1E00-409B-BF5D-0A35EB8AC045}" destId="{6172B7FF-CBDE-4DD4-950D-D1532679B1CE}" srcOrd="3" destOrd="0" presId="urn:microsoft.com/office/officeart/2005/8/layout/vList2"/>
    <dgm:cxn modelId="{10E1CB14-66F5-4BC6-AD65-F12C38B306AF}" type="presParOf" srcId="{157403E0-1E00-409B-BF5D-0A35EB8AC045}" destId="{DAF1C12B-FD3A-4007-9233-B27DBF0CDF07}" srcOrd="4" destOrd="0" presId="urn:microsoft.com/office/officeart/2005/8/layout/vList2"/>
    <dgm:cxn modelId="{9947F8BE-1E75-458E-B2DF-900590FBD413}" type="presParOf" srcId="{157403E0-1E00-409B-BF5D-0A35EB8AC045}" destId="{5BCE2A7D-752C-4AA6-9270-9962D32B0BD4}" srcOrd="5" destOrd="0" presId="urn:microsoft.com/office/officeart/2005/8/layout/vList2"/>
    <dgm:cxn modelId="{DD8B2941-20CC-4A6D-9AE2-F197BCCAC82E}" type="presParOf" srcId="{157403E0-1E00-409B-BF5D-0A35EB8AC045}" destId="{7BF84731-35B0-4429-9958-AA3B53092328}" srcOrd="6" destOrd="0" presId="urn:microsoft.com/office/officeart/2005/8/layout/vList2"/>
    <dgm:cxn modelId="{4589092A-66E2-4324-AEEB-830C2D6A7590}" type="presParOf" srcId="{157403E0-1E00-409B-BF5D-0A35EB8AC045}" destId="{1C07AE74-2F94-4B11-93FC-A1F146F024F9}" srcOrd="7" destOrd="0" presId="urn:microsoft.com/office/officeart/2005/8/layout/vList2"/>
    <dgm:cxn modelId="{DFC29C6A-A0BA-45E3-8F2C-EADF068D12F0}" type="presParOf" srcId="{157403E0-1E00-409B-BF5D-0A35EB8AC045}" destId="{DDF0120D-6728-49D9-9B3D-34540EF483ED}" srcOrd="8" destOrd="0" presId="urn:microsoft.com/office/officeart/2005/8/layout/vList2"/>
    <dgm:cxn modelId="{C4B9B780-01D2-4347-B095-DEC0D8AA9796}" type="presParOf" srcId="{157403E0-1E00-409B-BF5D-0A35EB8AC045}" destId="{F6A91E2E-A4E0-4B61-A6F2-47270850796D}" srcOrd="9" destOrd="0" presId="urn:microsoft.com/office/officeart/2005/8/layout/vList2"/>
    <dgm:cxn modelId="{DC49FB29-A487-4454-A9F6-228A405E7A8A}" type="presParOf" srcId="{157403E0-1E00-409B-BF5D-0A35EB8AC045}" destId="{7C2045CA-B49E-422F-8174-CD757A541EF9}" srcOrd="10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21B71-39F9-48A4-9F66-C8C3C13EA37B}">
      <dsp:nvSpPr>
        <dsp:cNvPr id="0" name=""/>
        <dsp:cNvSpPr/>
      </dsp:nvSpPr>
      <dsp:spPr>
        <a:xfrm>
          <a:off x="0" y="544127"/>
          <a:ext cx="6154354" cy="7731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1. Модернизация  и капитальный ремонт оборудования котельных (водогрейных котлов, сетевых деаэраторов, аккумуляторных баков, теплообменного оборудования.</a:t>
          </a:r>
          <a:endParaRPr lang="ru-RU" sz="1400" b="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741" y="581868"/>
        <a:ext cx="6078872" cy="697636"/>
      </dsp:txXfrm>
    </dsp:sp>
    <dsp:sp modelId="{AAF18BB4-9465-4B26-9BD6-4502D49202A2}">
      <dsp:nvSpPr>
        <dsp:cNvPr id="0" name=""/>
        <dsp:cNvSpPr/>
      </dsp:nvSpPr>
      <dsp:spPr>
        <a:xfrm>
          <a:off x="0" y="1339297"/>
          <a:ext cx="6154354" cy="6399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2. Реконструкция  и капитальный ремонт тепловых сетей в том числе с применением коррозионностойких материалов.</a:t>
          </a:r>
          <a:endParaRPr lang="ru-RU" sz="1400" b="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38" y="1370535"/>
        <a:ext cx="6091878" cy="577438"/>
      </dsp:txXfrm>
    </dsp:sp>
    <dsp:sp modelId="{DAF1C12B-FD3A-4007-9233-B27DBF0CDF07}">
      <dsp:nvSpPr>
        <dsp:cNvPr id="0" name=""/>
        <dsp:cNvSpPr/>
      </dsp:nvSpPr>
      <dsp:spPr>
        <a:xfrm>
          <a:off x="0" y="1992120"/>
          <a:ext cx="6154354" cy="7653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3. Снижение количества дефектов и удельной повреждаемости при росте общей протяженности тепловых сетей.</a:t>
          </a:r>
        </a:p>
      </dsp:txBody>
      <dsp:txXfrm>
        <a:off x="37361" y="2029481"/>
        <a:ext cx="6079632" cy="690612"/>
      </dsp:txXfrm>
    </dsp:sp>
    <dsp:sp modelId="{7BF84731-35B0-4429-9958-AA3B53092328}">
      <dsp:nvSpPr>
        <dsp:cNvPr id="0" name=""/>
        <dsp:cNvSpPr/>
      </dsp:nvSpPr>
      <dsp:spPr>
        <a:xfrm>
          <a:off x="0" y="2772463"/>
          <a:ext cx="6154354" cy="6816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4.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Снижение потери в тепловых сетях и удельного расхода топлива при росте полезного </a:t>
          </a:r>
          <a:r>
            <a:rPr lang="ru-RU" sz="1400" b="0" kern="120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теплоотпуска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33277" y="2805740"/>
        <a:ext cx="6087800" cy="615125"/>
      </dsp:txXfrm>
    </dsp:sp>
    <dsp:sp modelId="{DDF0120D-6728-49D9-9B3D-34540EF483ED}">
      <dsp:nvSpPr>
        <dsp:cNvPr id="0" name=""/>
        <dsp:cNvSpPr/>
      </dsp:nvSpPr>
      <dsp:spPr>
        <a:xfrm>
          <a:off x="0" y="3470091"/>
          <a:ext cx="6154354" cy="10864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5.Фактические выбросы загрязняющих веществ в окружающую среду, сбросы сточных вод, образование и размещение  отходов  осуществлялись в пределах установленных нормативов, согласованных Федеральными надзорными органами.</a:t>
          </a:r>
        </a:p>
      </dsp:txBody>
      <dsp:txXfrm>
        <a:off x="53035" y="3523126"/>
        <a:ext cx="6048284" cy="980363"/>
      </dsp:txXfrm>
    </dsp:sp>
    <dsp:sp modelId="{7C2045CA-B49E-422F-8174-CD757A541EF9}">
      <dsp:nvSpPr>
        <dsp:cNvPr id="0" name=""/>
        <dsp:cNvSpPr/>
      </dsp:nvSpPr>
      <dsp:spPr>
        <a:xfrm>
          <a:off x="0" y="4573356"/>
          <a:ext cx="6154354" cy="7735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6. Мониторинг качества воды, подаваемой потребителю, в соответствии с Рабочей программой производственного контроля</a:t>
          </a:r>
        </a:p>
      </dsp:txBody>
      <dsp:txXfrm>
        <a:off x="37759" y="4611115"/>
        <a:ext cx="6078836" cy="697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0.08571</cdr:x>
      <cdr:y>0.61538</cdr:y>
    </cdr:from>
    <cdr:to>
      <cdr:x>0.2246</cdr:x>
      <cdr:y>0.71294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32048" y="1728192"/>
          <a:ext cx="700083" cy="273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0.02439</cdr:y>
    </cdr:from>
    <cdr:to>
      <cdr:x>0.22222</cdr:x>
      <cdr:y>0.12195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0" y="72008"/>
          <a:ext cx="11521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тыс.руб./км</a:t>
          </a:r>
          <a:endParaRPr lang="ru-RU" sz="12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0.09722</cdr:x>
      <cdr:y>0.66667</cdr:y>
    </cdr:from>
    <cdr:to>
      <cdr:x>1</cdr:x>
      <cdr:y>0.66667</cdr:y>
    </cdr:to>
    <cdr:cxnSp macro="">
      <cdr:nvCxnSpPr>
        <cdr:cNvPr id="24" name="Прямая соединительная линия 23"/>
        <cdr:cNvCxnSpPr/>
      </cdr:nvCxnSpPr>
      <cdr:spPr>
        <a:xfrm xmlns:a="http://schemas.openxmlformats.org/drawingml/2006/main">
          <a:off x="504056" y="1872208"/>
          <a:ext cx="4550517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0000FF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0.09722</cdr:x>
      <cdr:y>0.10256</cdr:y>
    </cdr:from>
    <cdr:to>
      <cdr:x>1</cdr:x>
      <cdr:y>0.10256</cdr:y>
    </cdr:to>
    <cdr:cxnSp macro="">
      <cdr:nvCxnSpPr>
        <cdr:cNvPr id="27" name="Прямая соединительная линия 26"/>
        <cdr:cNvCxnSpPr/>
      </cdr:nvCxnSpPr>
      <cdr:spPr>
        <a:xfrm xmlns:a="http://schemas.openxmlformats.org/drawingml/2006/main">
          <a:off x="504056" y="288032"/>
          <a:ext cx="4550517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0.11214</cdr:x>
      <cdr:y>0.09798</cdr:y>
    </cdr:from>
    <cdr:to>
      <cdr:x>0.25103</cdr:x>
      <cdr:y>0.19554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483360" y="249557"/>
          <a:ext cx="598647" cy="248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66 </a:t>
          </a:r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000</a:t>
          </a:r>
          <a:endParaRPr lang="ru-RU" sz="1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0.12857</cdr:x>
      <cdr:y>0.5641</cdr:y>
    </cdr:from>
    <cdr:to>
      <cdr:x>0.26746</cdr:x>
      <cdr:y>0.66166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8072" y="1584176"/>
          <a:ext cx="700084" cy="273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</a:t>
          </a:r>
          <a:r>
            <a: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000</a:t>
          </a:r>
          <a:endParaRPr lang="ru-RU" sz="12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0.03333</cdr:x>
      <cdr:y>0.39474</cdr:y>
    </cdr:from>
    <cdr:to>
      <cdr:x>0.15096</cdr:x>
      <cdr:y>0.52632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4015" y="1080120"/>
          <a:ext cx="50821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rPr>
            <a:t>10,50</a:t>
          </a:r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0.21846</cdr:x>
      <cdr:y>0.5</cdr:y>
    </cdr:from>
    <cdr:to>
      <cdr:x>0.37469</cdr:x>
      <cdr:y>0.60526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943852" y="1368152"/>
          <a:ext cx="6749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rPr>
            <a:t>10,06</a:t>
          </a:r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0.6502</cdr:x>
      <cdr:y>0.61276</cdr:y>
    </cdr:from>
    <cdr:to>
      <cdr:x>0.80179</cdr:x>
      <cdr:y>0.75399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86081" y="1500198"/>
          <a:ext cx="649570" cy="345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rPr>
            <a:t>9,76</a:t>
          </a:r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0.45287</cdr:x>
      <cdr:y>0.52632</cdr:y>
    </cdr:from>
    <cdr:to>
      <cdr:x>0.56906</cdr:x>
      <cdr:y>0.64636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956615" y="1440160"/>
          <a:ext cx="501997" cy="328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rPr>
            <a:t>9</a:t>
          </a:r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rPr>
            <a:t>,48</a:t>
          </a:r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0.88381</cdr:x>
      <cdr:y>0.6</cdr:y>
    </cdr:from>
    <cdr:to>
      <cdr:x>1</cdr:x>
      <cdr:y>0.70588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818483" y="1728192"/>
          <a:ext cx="501996" cy="304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rPr>
            <a:t>9,54</a:t>
          </a:r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%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0.29508</cdr:x>
      <cdr:y>0.18919</cdr:y>
    </cdr:from>
    <cdr:to>
      <cdr:x>0.41634</cdr:x>
      <cdr:y>0.32066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88222" y="504056"/>
          <a:ext cx="652663" cy="350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9,75%</a:t>
          </a:r>
        </a:p>
      </cdr:txBody>
    </cdr:sp>
  </cdr:relSizeAnchor>
  <cdr:relSizeAnchor xmlns:cdr="http://schemas.openxmlformats.org/drawingml/2006/chartDrawing">
    <cdr:from>
      <cdr:x>0.22404</cdr:x>
      <cdr:y>0.12226</cdr:y>
    </cdr:from>
    <cdr:to>
      <cdr:x>0.35224</cdr:x>
      <cdr:y>0.245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205879" y="325737"/>
          <a:ext cx="690019" cy="327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9,82%</a:t>
          </a:r>
        </a:p>
      </cdr:txBody>
    </cdr:sp>
  </cdr:relSizeAnchor>
  <cdr:relSizeAnchor xmlns:cdr="http://schemas.openxmlformats.org/drawingml/2006/chartDrawing">
    <cdr:from>
      <cdr:x>0.09026</cdr:x>
      <cdr:y>0.10815</cdr:y>
    </cdr:from>
    <cdr:to>
      <cdr:x>0.21066</cdr:x>
      <cdr:y>0.24727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85800" y="288144"/>
          <a:ext cx="648071" cy="370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18,44</a:t>
          </a:r>
        </a:p>
      </cdr:txBody>
    </cdr:sp>
  </cdr:relSizeAnchor>
  <cdr:relSizeAnchor xmlns:cdr="http://schemas.openxmlformats.org/drawingml/2006/chartDrawing">
    <cdr:from>
      <cdr:x>0.03674</cdr:x>
      <cdr:y>0.18919</cdr:y>
    </cdr:from>
    <cdr:to>
      <cdr:x>0.14141</cdr:x>
      <cdr:y>0.27027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97767" y="504059"/>
          <a:ext cx="563349" cy="216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17,92</a:t>
          </a:r>
        </a:p>
        <a:p xmlns:a="http://schemas.openxmlformats.org/drawingml/2006/main">
          <a:endParaRPr lang="ru-RU" sz="1050" b="1" dirty="0" smtClean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0.48163</cdr:x>
      <cdr:y>0.16962</cdr:y>
    </cdr:from>
    <cdr:to>
      <cdr:x>0.58526</cdr:x>
      <cdr:y>0.30974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592288" y="451918"/>
          <a:ext cx="557807" cy="373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164,79</a:t>
          </a:r>
        </a:p>
      </cdr:txBody>
    </cdr:sp>
  </cdr:relSizeAnchor>
  <cdr:relSizeAnchor xmlns:cdr="http://schemas.openxmlformats.org/drawingml/2006/chartDrawing">
    <cdr:from>
      <cdr:x>0.40984</cdr:x>
      <cdr:y>0.12453</cdr:y>
    </cdr:from>
    <cdr:to>
      <cdr:x>0.50595</cdr:x>
      <cdr:y>0.21037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800199" y="319977"/>
          <a:ext cx="422162" cy="220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164,97</a:t>
          </a:r>
        </a:p>
      </cdr:txBody>
    </cdr:sp>
  </cdr:relSizeAnchor>
  <cdr:relSizeAnchor xmlns:cdr="http://schemas.openxmlformats.org/drawingml/2006/chartDrawing">
    <cdr:from>
      <cdr:x>0.67722</cdr:x>
      <cdr:y>0.16216</cdr:y>
    </cdr:from>
    <cdr:to>
      <cdr:x>0.77857</cdr:x>
      <cdr:y>0.27027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645031" y="432047"/>
          <a:ext cx="545501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4,30</a:t>
          </a:r>
        </a:p>
      </cdr:txBody>
    </cdr:sp>
  </cdr:relSizeAnchor>
  <cdr:relSizeAnchor xmlns:cdr="http://schemas.openxmlformats.org/drawingml/2006/chartDrawing">
    <cdr:from>
      <cdr:x>0.60656</cdr:x>
      <cdr:y>0.13514</cdr:y>
    </cdr:from>
    <cdr:to>
      <cdr:x>0.67259</cdr:x>
      <cdr:y>0.24324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264715" y="360040"/>
          <a:ext cx="3553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4,40</a:t>
          </a:r>
        </a:p>
      </cdr:txBody>
    </cdr:sp>
  </cdr:relSizeAnchor>
  <cdr:relSizeAnchor xmlns:cdr="http://schemas.openxmlformats.org/drawingml/2006/chartDrawing">
    <cdr:from>
      <cdr:x>0.85246</cdr:x>
      <cdr:y>0.10811</cdr:y>
    </cdr:from>
    <cdr:to>
      <cdr:x>0.96721</cdr:x>
      <cdr:y>0.29839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588233" y="288032"/>
          <a:ext cx="617624" cy="5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35,10</a:t>
          </a:r>
        </a:p>
      </cdr:txBody>
    </cdr:sp>
  </cdr:relSizeAnchor>
  <cdr:relSizeAnchor xmlns:cdr="http://schemas.openxmlformats.org/drawingml/2006/chartDrawing">
    <cdr:from>
      <cdr:x>0.77857</cdr:x>
      <cdr:y>0.16216</cdr:y>
    </cdr:from>
    <cdr:to>
      <cdr:x>0.85857</cdr:x>
      <cdr:y>0.28122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190532" y="432048"/>
          <a:ext cx="430587" cy="317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34,89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0.16327</cdr:x>
      <cdr:y>0.48451</cdr:y>
    </cdr:from>
    <cdr:to>
      <cdr:x>0.37846</cdr:x>
      <cdr:y>0.59857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92610" y="917675"/>
          <a:ext cx="649255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en-US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000</a:t>
          </a:r>
          <a:endParaRPr lang="ru-RU" sz="12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</cdr:x>
      <cdr:y>0</cdr:y>
    </cdr:from>
    <cdr:to>
      <cdr:x>0.32222</cdr:x>
      <cdr:y>0.09756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504056" y="0"/>
          <a:ext cx="1120113" cy="273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тыс.руб./км</a:t>
          </a:r>
          <a:endParaRPr lang="ru-RU" sz="9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0.09722</cdr:x>
      <cdr:y>0.62069</cdr:y>
    </cdr:from>
    <cdr:to>
      <cdr:x>1</cdr:x>
      <cdr:y>0.62069</cdr:y>
    </cdr:to>
    <cdr:cxnSp macro="">
      <cdr:nvCxnSpPr>
        <cdr:cNvPr id="24" name="Прямая соединительная линия 23"/>
        <cdr:cNvCxnSpPr/>
      </cdr:nvCxnSpPr>
      <cdr:spPr>
        <a:xfrm xmlns:a="http://schemas.openxmlformats.org/drawingml/2006/main">
          <a:off x="343030" y="1296144"/>
          <a:ext cx="3185362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0000FF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0.08163</cdr:x>
      <cdr:y>0.44828</cdr:y>
    </cdr:from>
    <cdr:to>
      <cdr:x>0.98441</cdr:x>
      <cdr:y>0.44828</cdr:y>
    </cdr:to>
    <cdr:cxnSp macro="">
      <cdr:nvCxnSpPr>
        <cdr:cNvPr id="27" name="Прямая соединительная линия 26"/>
        <cdr:cNvCxnSpPr/>
      </cdr:nvCxnSpPr>
      <cdr:spPr>
        <a:xfrm xmlns:a="http://schemas.openxmlformats.org/drawingml/2006/main">
          <a:off x="288032" y="936104"/>
          <a:ext cx="3185362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0.16327</cdr:x>
      <cdr:y>0.29442</cdr:y>
    </cdr:from>
    <cdr:to>
      <cdr:x>0.37846</cdr:x>
      <cdr:y>0.4079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492610" y="557635"/>
          <a:ext cx="649255" cy="2149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173 000</a:t>
          </a:r>
          <a:endParaRPr lang="ru-RU" sz="1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0.125</cdr:x>
      <cdr:y>0.64103</cdr:y>
    </cdr:from>
    <cdr:to>
      <cdr:x>0.26389</cdr:x>
      <cdr:y>0.73859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48072" y="1800200"/>
          <a:ext cx="720085" cy="273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</a:t>
          </a:r>
          <a:r>
            <a: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000</a:t>
          </a:r>
          <a:endParaRPr lang="ru-RU" sz="12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0.04167</cdr:x>
      <cdr:y>0</cdr:y>
    </cdr:from>
    <cdr:to>
      <cdr:x>0.26389</cdr:x>
      <cdr:y>0.09756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16024" y="0"/>
          <a:ext cx="1152116" cy="273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тыс.руб./км</a:t>
          </a:r>
          <a:endParaRPr lang="ru-RU" sz="12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0.09722</cdr:x>
      <cdr:y>0.74359</cdr:y>
    </cdr:from>
    <cdr:to>
      <cdr:x>1</cdr:x>
      <cdr:y>0.74359</cdr:y>
    </cdr:to>
    <cdr:cxnSp macro="">
      <cdr:nvCxnSpPr>
        <cdr:cNvPr id="24" name="Прямая соединительная линия 23"/>
        <cdr:cNvCxnSpPr/>
      </cdr:nvCxnSpPr>
      <cdr:spPr>
        <a:xfrm xmlns:a="http://schemas.openxmlformats.org/drawingml/2006/main">
          <a:off x="580159" y="2088232"/>
          <a:ext cx="4550517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0000FF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0.09722</cdr:x>
      <cdr:y>0.35897</cdr:y>
    </cdr:from>
    <cdr:to>
      <cdr:x>1</cdr:x>
      <cdr:y>0.35897</cdr:y>
    </cdr:to>
    <cdr:cxnSp macro="">
      <cdr:nvCxnSpPr>
        <cdr:cNvPr id="27" name="Прямая соединительная линия 26"/>
        <cdr:cNvCxnSpPr/>
      </cdr:nvCxnSpPr>
      <cdr:spPr>
        <a:xfrm xmlns:a="http://schemas.openxmlformats.org/drawingml/2006/main">
          <a:off x="504044" y="1008112"/>
          <a:ext cx="4680532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0.125</cdr:x>
      <cdr:y>0.25641</cdr:y>
    </cdr:from>
    <cdr:to>
      <cdr:x>0.26389</cdr:x>
      <cdr:y>0.35397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648072" y="720080"/>
          <a:ext cx="720086" cy="273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r>
            <a:rPr lang="en-US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000</a:t>
          </a:r>
          <a:endParaRPr lang="ru-RU" sz="1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0.21098</cdr:x>
      <cdr:y>0.52253</cdr:y>
    </cdr:from>
    <cdr:to>
      <cdr:x>0.43896</cdr:x>
      <cdr:y>0.6463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71602" y="989683"/>
          <a:ext cx="617666" cy="2344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173</a:t>
          </a:r>
          <a:r>
            <a: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000</a:t>
          </a:r>
          <a:endParaRPr lang="ru-RU" sz="12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0.06818</cdr:x>
      <cdr:y>0.06897</cdr:y>
    </cdr:from>
    <cdr:to>
      <cdr:x>0.2904</cdr:x>
      <cdr:y>0.16653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16024" y="144016"/>
          <a:ext cx="704071" cy="203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тыс.руб./км</a:t>
          </a:r>
          <a:endParaRPr lang="ru-RU" sz="9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0.09589</cdr:x>
      <cdr:y>0.53846</cdr:y>
    </cdr:from>
    <cdr:to>
      <cdr:x>0.99867</cdr:x>
      <cdr:y>0.53846</cdr:y>
    </cdr:to>
    <cdr:cxnSp macro="">
      <cdr:nvCxnSpPr>
        <cdr:cNvPr id="24" name="Прямая соединительная линия 23"/>
        <cdr:cNvCxnSpPr/>
      </cdr:nvCxnSpPr>
      <cdr:spPr>
        <a:xfrm xmlns:a="http://schemas.openxmlformats.org/drawingml/2006/main">
          <a:off x="504056" y="1512168"/>
          <a:ext cx="4745539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0000FF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0.09722</cdr:x>
      <cdr:y>0.48718</cdr:y>
    </cdr:from>
    <cdr:to>
      <cdr:x>1</cdr:x>
      <cdr:y>0.48718</cdr:y>
    </cdr:to>
    <cdr:cxnSp macro="">
      <cdr:nvCxnSpPr>
        <cdr:cNvPr id="27" name="Прямая соединительная линия 26"/>
        <cdr:cNvCxnSpPr/>
      </cdr:nvCxnSpPr>
      <cdr:spPr>
        <a:xfrm xmlns:a="http://schemas.openxmlformats.org/drawingml/2006/main">
          <a:off x="601161" y="1368152"/>
          <a:ext cx="4745539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0.20384</cdr:x>
      <cdr:y>0.37046</cdr:y>
    </cdr:from>
    <cdr:to>
      <cdr:x>0.43182</cdr:x>
      <cdr:y>0.48218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552247" y="701651"/>
          <a:ext cx="617666" cy="211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186</a:t>
          </a:r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000</a:t>
          </a:r>
          <a:endParaRPr lang="ru-RU" sz="1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0.1081</cdr:x>
      <cdr:y>0.1</cdr:y>
    </cdr:from>
    <cdr:to>
      <cdr:x>0.31951</cdr:x>
      <cdr:y>0.19431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16024"/>
          <a:ext cx="704071" cy="203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тыс.руб./км</a:t>
          </a:r>
          <a:endParaRPr lang="ru-RU" sz="900" b="1" dirty="0">
            <a:solidFill>
              <a:srgbClr val="1F497D">
                <a:lumMod val="75000"/>
              </a:srgb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0.08648</cdr:x>
      <cdr:y>0.46667</cdr:y>
    </cdr:from>
    <cdr:to>
      <cdr:x>0.94532</cdr:x>
      <cdr:y>0.46667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88032" y="1008112"/>
          <a:ext cx="2860325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0000FF"/>
          </a:solidFill>
          <a:prstDash val="lg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0.13213</cdr:x>
      <cdr:y>0.09431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0"/>
          <a:ext cx="440053" cy="203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2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0.08648</cdr:x>
      <cdr:y>0.3</cdr:y>
    </cdr:from>
    <cdr:to>
      <cdr:x>0.94532</cdr:x>
      <cdr:y>0.3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288032" y="648072"/>
          <a:ext cx="286034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lg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0.23783</cdr:x>
      <cdr:y>0.17435</cdr:y>
    </cdr:from>
    <cdr:to>
      <cdr:x>0.44923</cdr:x>
      <cdr:y>0.29431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77319" y="341612"/>
          <a:ext cx="602062" cy="235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280</a:t>
          </a:r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</a:t>
          </a:r>
          <a:endParaRPr lang="ru-RU" sz="1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0.24696</cdr:x>
      <cdr:y>0.35811</cdr:y>
    </cdr:from>
    <cdr:to>
      <cdr:x>0.44041</cdr:x>
      <cdr:y>0.4598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03317" y="701651"/>
          <a:ext cx="550926" cy="199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</a:t>
          </a:r>
          <a:r>
            <a: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</a:t>
          </a:r>
          <a:endParaRPr lang="ru-RU" sz="12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0.66865</cdr:x>
      <cdr:y>0.32136</cdr:y>
    </cdr:from>
    <cdr:to>
      <cdr:x>0.8621</cdr:x>
      <cdr:y>0.42305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904261" y="629643"/>
          <a:ext cx="550926" cy="199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256 203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0.76923</cdr:x>
      <cdr:y>0.28469</cdr:y>
    </cdr:from>
    <cdr:to>
      <cdr:x>0.84298</cdr:x>
      <cdr:y>0.39728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02277" y="774569"/>
          <a:ext cx="642540" cy="306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defRPr sz="1400" b="1" i="0" u="none" strike="noStrike" kern="1200" baseline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4722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</cdr:x>
      <cdr:y>0.22925</cdr:y>
    </cdr:from>
    <cdr:to>
      <cdr:x>0.13333</cdr:x>
      <cdr:y>0.31257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1" y="627397"/>
          <a:ext cx="360026" cy="22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1,94</a:t>
          </a:r>
          <a:endParaRPr lang="ru-RU" sz="10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0.11667</cdr:x>
      <cdr:y>0.27311</cdr:y>
    </cdr:from>
    <cdr:to>
      <cdr:x>0.2</cdr:x>
      <cdr:y>0.35643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04053" y="747416"/>
          <a:ext cx="360025" cy="22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2,00</a:t>
          </a:r>
          <a:endParaRPr lang="ru-RU" sz="10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</cdr:x>
      <cdr:y>0.29671</cdr:y>
    </cdr:from>
    <cdr:to>
      <cdr:x>0.28334</cdr:x>
      <cdr:y>0.38003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64093" y="812027"/>
          <a:ext cx="360068" cy="22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2,06</a:t>
          </a:r>
          <a:endParaRPr lang="ru-RU" sz="10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</cdr:x>
      <cdr:y>0.15787</cdr:y>
    </cdr:from>
    <cdr:to>
      <cdr:x>0.43334</cdr:x>
      <cdr:y>0.2731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512165" y="432048"/>
          <a:ext cx="360068" cy="315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0,53</a:t>
          </a:r>
          <a:endParaRPr lang="ru-RU" sz="10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0.26667</cdr:x>
      <cdr:y>0.21049</cdr:y>
    </cdr:from>
    <cdr:to>
      <cdr:x>0.35001</cdr:x>
      <cdr:y>0.28943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152125" y="576064"/>
          <a:ext cx="36006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1,25</a:t>
          </a:r>
          <a:endParaRPr lang="ru-RU" sz="10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0.41667</cdr:x>
      <cdr:y>0.23681</cdr:y>
    </cdr:from>
    <cdr:to>
      <cdr:x>0.50001</cdr:x>
      <cdr:y>0.31574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800197" y="648072"/>
          <a:ext cx="36006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0,33</a:t>
          </a:r>
          <a:endParaRPr lang="ru-RU" sz="10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0.26312</cdr:y>
    </cdr:from>
    <cdr:to>
      <cdr:x>0.58334</cdr:x>
      <cdr:y>0.34205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160237" y="720080"/>
          <a:ext cx="36006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0,28</a:t>
          </a:r>
          <a:endParaRPr lang="ru-RU" sz="10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0.56667</cdr:x>
      <cdr:y>0.23681</cdr:y>
    </cdr:from>
    <cdr:to>
      <cdr:x>0.65001</cdr:x>
      <cdr:y>0.34205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448285" y="648072"/>
          <a:ext cx="36006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0,30</a:t>
          </a:r>
        </a:p>
        <a:p xmlns:a="http://schemas.openxmlformats.org/drawingml/2006/main">
          <a:endParaRPr lang="ru-RU" sz="10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0.63333</cdr:x>
      <cdr:y>0.15787</cdr:y>
    </cdr:from>
    <cdr:to>
      <cdr:x>0.74287</cdr:x>
      <cdr:y>0.25205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736301" y="432048"/>
          <a:ext cx="473248" cy="257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0,42</a:t>
          </a:r>
          <a:endParaRPr lang="ru-RU" sz="10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0.29508</cdr:x>
      <cdr:y>0.19764</cdr:y>
    </cdr:from>
    <cdr:to>
      <cdr:x>0.41634</cdr:x>
      <cdr:y>0.32066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96143" y="507834"/>
          <a:ext cx="532633" cy="316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9,54%</a:t>
          </a:r>
        </a:p>
      </cdr:txBody>
    </cdr:sp>
  </cdr:relSizeAnchor>
  <cdr:relSizeAnchor xmlns:cdr="http://schemas.openxmlformats.org/drawingml/2006/chartDrawing">
    <cdr:from>
      <cdr:x>0.21311</cdr:x>
      <cdr:y>0.12226</cdr:y>
    </cdr:from>
    <cdr:to>
      <cdr:x>0.32787</cdr:x>
      <cdr:y>0.245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36104" y="314138"/>
          <a:ext cx="504062" cy="315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9,82%</a:t>
          </a:r>
        </a:p>
      </cdr:txBody>
    </cdr:sp>
  </cdr:relSizeAnchor>
  <cdr:relSizeAnchor xmlns:cdr="http://schemas.openxmlformats.org/drawingml/2006/chartDrawing">
    <cdr:from>
      <cdr:x>0.08197</cdr:x>
      <cdr:y>0.10815</cdr:y>
    </cdr:from>
    <cdr:to>
      <cdr:x>0.19672</cdr:x>
      <cdr:y>0.24727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60039" y="277879"/>
          <a:ext cx="504056" cy="357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18,81</a:t>
          </a:r>
        </a:p>
      </cdr:txBody>
    </cdr:sp>
  </cdr:relSizeAnchor>
  <cdr:relSizeAnchor xmlns:cdr="http://schemas.openxmlformats.org/drawingml/2006/chartDrawing">
    <cdr:from>
      <cdr:x>0.01185</cdr:x>
      <cdr:y>0.16962</cdr:y>
    </cdr:from>
    <cdr:to>
      <cdr:x>0.12989</cdr:x>
      <cdr:y>0.26298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2059" y="435826"/>
          <a:ext cx="518489" cy="239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17,92</a:t>
          </a:r>
        </a:p>
        <a:p xmlns:a="http://schemas.openxmlformats.org/drawingml/2006/main">
          <a:endParaRPr lang="ru-RU" sz="1050" b="1" dirty="0" smtClean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0.4757</cdr:x>
      <cdr:y>0.16962</cdr:y>
    </cdr:from>
    <cdr:to>
      <cdr:x>0.55513</cdr:x>
      <cdr:y>0.30974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089506" y="435826"/>
          <a:ext cx="348893" cy="360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164,35</a:t>
          </a:r>
        </a:p>
      </cdr:txBody>
    </cdr:sp>
  </cdr:relSizeAnchor>
  <cdr:relSizeAnchor xmlns:cdr="http://schemas.openxmlformats.org/drawingml/2006/chartDrawing">
    <cdr:from>
      <cdr:x>0.40984</cdr:x>
      <cdr:y>0.12453</cdr:y>
    </cdr:from>
    <cdr:to>
      <cdr:x>0.50595</cdr:x>
      <cdr:y>0.21037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800199" y="319977"/>
          <a:ext cx="422162" cy="220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164,97</a:t>
          </a:r>
        </a:p>
      </cdr:txBody>
    </cdr:sp>
  </cdr:relSizeAnchor>
  <cdr:relSizeAnchor xmlns:cdr="http://schemas.openxmlformats.org/drawingml/2006/chartDrawing">
    <cdr:from>
      <cdr:x>0.67722</cdr:x>
      <cdr:y>0.2093</cdr:y>
    </cdr:from>
    <cdr:to>
      <cdr:x>0.77857</cdr:x>
      <cdr:y>0.31993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974698" y="537781"/>
          <a:ext cx="445179" cy="284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3,81</a:t>
          </a:r>
        </a:p>
      </cdr:txBody>
    </cdr:sp>
  </cdr:relSizeAnchor>
  <cdr:relSizeAnchor xmlns:cdr="http://schemas.openxmlformats.org/drawingml/2006/chartDrawing">
    <cdr:from>
      <cdr:x>0.60656</cdr:x>
      <cdr:y>0.12144</cdr:y>
    </cdr:from>
    <cdr:to>
      <cdr:x>0.67259</cdr:x>
      <cdr:y>0.20476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664295" y="312026"/>
          <a:ext cx="290036" cy="214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4,35</a:t>
          </a:r>
        </a:p>
      </cdr:txBody>
    </cdr:sp>
  </cdr:relSizeAnchor>
  <cdr:relSizeAnchor xmlns:cdr="http://schemas.openxmlformats.org/drawingml/2006/chartDrawing">
    <cdr:from>
      <cdr:x>0.85246</cdr:x>
      <cdr:y>0.22258</cdr:y>
    </cdr:from>
    <cdr:to>
      <cdr:x>0.96721</cdr:x>
      <cdr:y>0.29839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744415" y="571896"/>
          <a:ext cx="504056" cy="194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32,21</a:t>
          </a:r>
        </a:p>
      </cdr:txBody>
    </cdr:sp>
  </cdr:relSizeAnchor>
  <cdr:relSizeAnchor xmlns:cdr="http://schemas.openxmlformats.org/drawingml/2006/chartDrawing">
    <cdr:from>
      <cdr:x>0.77857</cdr:x>
      <cdr:y>0.12226</cdr:y>
    </cdr:from>
    <cdr:to>
      <cdr:x>0.85857</cdr:x>
      <cdr:y>0.28122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3419859" y="314149"/>
          <a:ext cx="351399" cy="408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34,89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0.0211</cdr:x>
      <cdr:y>0.37964</cdr:y>
    </cdr:from>
    <cdr:to>
      <cdr:x>0.12255</cdr:x>
      <cdr:y>0.46816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263" y="926462"/>
          <a:ext cx="433989" cy="216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rPr>
            <a:t>12,00</a:t>
          </a:r>
        </a:p>
      </cdr:txBody>
    </cdr:sp>
  </cdr:relSizeAnchor>
  <cdr:relSizeAnchor xmlns:cdr="http://schemas.openxmlformats.org/drawingml/2006/chartDrawing">
    <cdr:from>
      <cdr:x>0.66074</cdr:x>
      <cdr:y>0.35013</cdr:y>
    </cdr:from>
    <cdr:to>
      <cdr:x>0.76219</cdr:x>
      <cdr:y>0.46816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26568" y="854454"/>
          <a:ext cx="433990" cy="288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rPr>
            <a:t>13,07</a:t>
          </a:r>
        </a:p>
      </cdr:txBody>
    </cdr:sp>
  </cdr:relSizeAnchor>
  <cdr:relSizeAnchor xmlns:cdr="http://schemas.openxmlformats.org/drawingml/2006/chartDrawing">
    <cdr:from>
      <cdr:x>0.44192</cdr:x>
      <cdr:y>0.2321</cdr:y>
    </cdr:from>
    <cdr:to>
      <cdr:x>0.53184</cdr:x>
      <cdr:y>0.37964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90474" y="566422"/>
          <a:ext cx="384666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rPr>
            <a:t>13,30</a:t>
          </a:r>
        </a:p>
      </cdr:txBody>
    </cdr:sp>
  </cdr:relSizeAnchor>
  <cdr:relSizeAnchor xmlns:cdr="http://schemas.openxmlformats.org/drawingml/2006/chartDrawing">
    <cdr:from>
      <cdr:x>0.23993</cdr:x>
      <cdr:y>0.46816</cdr:y>
    </cdr:from>
    <cdr:to>
      <cdr:x>0.35775</cdr:x>
      <cdr:y>0.55668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26368" y="1142486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rPr>
            <a:t>11,90</a:t>
          </a:r>
        </a:p>
      </cdr:txBody>
    </cdr:sp>
  </cdr:relSizeAnchor>
  <cdr:relSizeAnchor xmlns:cdr="http://schemas.openxmlformats.org/drawingml/2006/chartDrawing">
    <cdr:from>
      <cdr:x>0.87957</cdr:x>
      <cdr:y>0.2321</cdr:y>
    </cdr:from>
    <cdr:to>
      <cdr:x>0.98056</cdr:x>
      <cdr:y>0.37266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762672" y="566410"/>
          <a:ext cx="432048" cy="343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rPr>
            <a:t>13,24</a:t>
          </a:r>
          <a:endParaRPr lang="ru-RU" sz="1000" b="1" dirty="0" smtClean="0">
            <a:solidFill>
              <a:schemeClr val="accent1">
                <a:lumMod val="50000"/>
              </a:schemeClr>
            </a:solidFill>
            <a:latin typeface="+mn-lt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14015" cy="488712"/>
          </a:xfrm>
          <a:prstGeom prst="rect">
            <a:avLst/>
          </a:prstGeom>
        </p:spPr>
        <p:txBody>
          <a:bodyPr vert="horz" lIns="91815" tIns="45906" rIns="91815" bIns="459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815" tIns="45906" rIns="91815" bIns="45906" rtlCol="0"/>
          <a:lstStyle>
            <a:lvl1pPr algn="r">
              <a:defRPr sz="1200"/>
            </a:lvl1pPr>
          </a:lstStyle>
          <a:p>
            <a:fld id="{4AF0FF3D-4A18-4431-82B4-A3F08B15B81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6" rIns="91815" bIns="459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815" tIns="45906" rIns="91815" bIns="4590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283829"/>
            <a:ext cx="2914015" cy="488712"/>
          </a:xfrm>
          <a:prstGeom prst="rect">
            <a:avLst/>
          </a:prstGeom>
        </p:spPr>
        <p:txBody>
          <a:bodyPr vert="horz" lIns="91815" tIns="45906" rIns="91815" bIns="459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1815" tIns="45906" rIns="91815" bIns="45906" rtlCol="0" anchor="b"/>
          <a:lstStyle>
            <a:lvl1pPr algn="r">
              <a:defRPr sz="1200"/>
            </a:lvl1pPr>
          </a:lstStyle>
          <a:p>
            <a:fld id="{E219FE93-C21A-46E6-89C1-673109633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72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F4EE86-EB19-4F97-B762-C78BA82BE5AC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F4EE86-EB19-4F97-B762-C78BA82BE5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F4EE86-EB19-4F97-B762-C78BA82BE5AC}" type="slidenum">
              <a:rPr lang="ru-RU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F4EE86-EB19-4F97-B762-C78BA82BE5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5862">
              <a:defRPr/>
            </a:pPr>
            <a:endParaRPr lang="ru-RU" dirty="0">
              <a:latin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6161D-7C1F-435C-A9C8-D5D68573DE6C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6161D-7C1F-435C-A9C8-D5D68573DE6C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DE4B0-15C7-40B0-A677-FAD0E4420E2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DE4B0-15C7-40B0-A677-FAD0E4420E2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6161D-7C1F-435C-A9C8-D5D68573DE6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F4EE86-EB19-4F97-B762-C78BA82BE5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36600"/>
            <a:ext cx="4883150" cy="36623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88BA-0BB5-4D26-9C1F-98ABD4ED7A6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1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606FD0-E4AD-42B7-9FAF-2EB421C29546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606FD0-E4AD-42B7-9FAF-2EB421C29546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058C8-4DF9-47BB-8378-3E5214CD6E6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449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3466">
              <a:defRPr/>
            </a:pPr>
            <a:endParaRPr lang="ru-RU" dirty="0">
              <a:latin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6161D-7C1F-435C-A9C8-D5D68573DE6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45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ru-RU" dirty="0">
              <a:latin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6161D-7C1F-435C-A9C8-D5D68573DE6C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82E8-B695-49E3-88C2-9F1BB73DF9F9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8F51-CA42-4028-B26C-E05CD4F4A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8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AF7-94D6-42CF-AEE1-427EB756A39A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8F51-CA42-4028-B26C-E05CD4F4A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6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BBC2-0A98-41C0-95F4-1FF3206A9513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8F51-CA42-4028-B26C-E05CD4F4A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1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10DA-DB47-450A-9A49-D5E3CF09A183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8F51-CA42-4028-B26C-E05CD4F4A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6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877E-3006-435B-8E04-3AF606CDF5CD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8F51-CA42-4028-B26C-E05CD4F4A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2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8323-4780-4CA9-97F5-ABE8E90B3E28}" type="datetime1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8F51-CA42-4028-B26C-E05CD4F4A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0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0D21-8B00-4D3F-A12E-39C9B36F5380}" type="datetime1">
              <a:rPr lang="ru-RU" smtClean="0"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8F51-CA42-4028-B26C-E05CD4F4A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6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A084-726E-45D5-9772-5BD0DF321A0F}" type="datetime1">
              <a:rPr lang="ru-RU" smtClean="0"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8F51-CA42-4028-B26C-E05CD4F4A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3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D599-0246-4041-9A18-D882A3A19527}" type="datetime1">
              <a:rPr lang="ru-RU" smtClean="0"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8F51-CA42-4028-B26C-E05CD4F4A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5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6DDA-25CF-41D4-AB96-6D5222B52324}" type="datetime1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8F51-CA42-4028-B26C-E05CD4F4A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3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50C-D213-4019-A9B3-41FF97025486}" type="datetime1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8F51-CA42-4028-B26C-E05CD4F4A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5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D8A99-9733-49C7-967F-E88F5588BA9A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08F51-CA42-4028-B26C-E05CD4F4A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3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7384"/>
            <a:ext cx="5732586" cy="6858000"/>
          </a:xfr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4951"/>
            <a:ext cx="5508104" cy="84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унитарное предприятие </a:t>
            </a:r>
          </a:p>
          <a:p>
            <a:pPr algn="r"/>
            <a:r>
              <a:rPr lang="ru-RU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Топливно-энергетический комплекс </a:t>
            </a:r>
          </a:p>
          <a:p>
            <a:pPr algn="r"/>
            <a:r>
              <a:rPr lang="ru-RU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  <a:endParaRPr lang="ru-RU" sz="16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7051"/>
            <a:ext cx="669350" cy="7797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7" t="9544" r="-8" b="2510"/>
          <a:stretch/>
        </p:blipFill>
        <p:spPr>
          <a:xfrm>
            <a:off x="5732585" y="1356995"/>
            <a:ext cx="3411416" cy="55010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3140968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Отчет о реализации производственных программ ГУП «ТЭК СПб» за 2018 год и планах на 2019 год.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42" y="163020"/>
            <a:ext cx="2984938" cy="1193975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1835696" y="1342391"/>
            <a:ext cx="7308305" cy="146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732585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6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51504870"/>
              </p:ext>
            </p:extLst>
          </p:nvPr>
        </p:nvGraphicFramePr>
        <p:xfrm>
          <a:off x="179512" y="4101809"/>
          <a:ext cx="871296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0" name="Номер слайда 14"/>
          <p:cNvSpPr txBox="1">
            <a:spLocks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flip="none" rotWithShape="0">
            <a:gsLst>
              <a:gs pos="60000">
                <a:srgbClr val="A30000"/>
              </a:gs>
              <a:gs pos="0">
                <a:srgbClr val="760000"/>
              </a:gs>
              <a:gs pos="100000">
                <a:srgbClr val="C00000"/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32048" y="-13438"/>
            <a:ext cx="79565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Ретроспектива технологических нарушений</a:t>
            </a:r>
          </a:p>
        </p:txBody>
      </p:sp>
      <p:pic>
        <p:nvPicPr>
          <p:cNvPr id="22532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273537"/>
              </p:ext>
            </p:extLst>
          </p:nvPr>
        </p:nvGraphicFramePr>
        <p:xfrm>
          <a:off x="179512" y="835272"/>
          <a:ext cx="8712969" cy="200155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34621"/>
                <a:gridCol w="2151332"/>
                <a:gridCol w="1523049"/>
                <a:gridCol w="1714706"/>
                <a:gridCol w="1789261"/>
              </a:tblGrid>
              <a:tr h="741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т/с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конец года, </a:t>
                      </a:r>
                    </a:p>
                    <a:p>
                      <a:pPr algn="ctr" fontAlgn="ctr"/>
                      <a:r>
                        <a:rPr lang="ru-RU" sz="1400" b="1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п.км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дефектов, </a:t>
                      </a:r>
                      <a:endParaRPr lang="ru-RU" sz="1400" b="1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Удельная повреждаемость, </a:t>
                      </a:r>
                      <a:r>
                        <a:rPr lang="ru-RU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/км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время устранения технологических нарушений, час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21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4 308,0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5006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1,19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0" marR="0" marT="0" marB="0" anchor="ctr"/>
                </a:tc>
              </a:tr>
              <a:tr h="2190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4 404,5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4587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1,06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336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4 485,3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4220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0,96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45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4 596,74</a:t>
                      </a:r>
                      <a:endParaRPr lang="ru-RU" sz="14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3655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0,80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100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721,70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2924944"/>
            <a:ext cx="87129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удельная повреждаемость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находилась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уровне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года.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Пригородной зоне теплоснабжения зафиксировано 1239 (32,4%) технологических нарушений.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Протяженность тепловых сетей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Пригородной зоне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теплоснабжения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составляет 628,65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п.км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 или 13,3% от общей протяженности т/с)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Удельная повреждаемость составила 1,97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/км, что в 2,4 раза выше чем по Предприятию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597651"/>
            <a:ext cx="2133600" cy="260350"/>
          </a:xfrm>
        </p:spPr>
        <p:txBody>
          <a:bodyPr/>
          <a:lstStyle/>
          <a:p>
            <a:pPr>
              <a:defRPr/>
            </a:pPr>
            <a:fld id="{6E0648FA-5FEB-421B-8E84-52BBD190475C}" type="slidenum">
              <a:rPr lang="ru-RU" b="1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09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7507" y="-142153"/>
            <a:ext cx="7884371" cy="7100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6624737"/>
            <a:ext cx="9180512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Номер слайда 14"/>
          <p:cNvSpPr txBox="1">
            <a:spLocks/>
          </p:cNvSpPr>
          <p:nvPr/>
        </p:nvSpPr>
        <p:spPr>
          <a:xfrm>
            <a:off x="7010400" y="6597774"/>
            <a:ext cx="2133600" cy="260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7" y="46365"/>
            <a:ext cx="7776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Баланс тепловой энергии и мощности ГУП «ТЭК СПб»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2018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года</a:t>
            </a:r>
          </a:p>
        </p:txBody>
      </p:sp>
      <p:sp>
        <p:nvSpPr>
          <p:cNvPr id="16" name="Номер слайда 14"/>
          <p:cNvSpPr txBox="1">
            <a:spLocks/>
          </p:cNvSpPr>
          <p:nvPr/>
        </p:nvSpPr>
        <p:spPr>
          <a:xfrm>
            <a:off x="7010400" y="6627529"/>
            <a:ext cx="2133600" cy="260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3A471-C387-4095-A5A7-202505EDEE22}" type="slidenum">
              <a:rPr lang="ru-RU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662659274"/>
              </p:ext>
            </p:extLst>
          </p:nvPr>
        </p:nvGraphicFramePr>
        <p:xfrm>
          <a:off x="107507" y="3861048"/>
          <a:ext cx="4320477" cy="273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61361304"/>
              </p:ext>
            </p:extLst>
          </p:nvPr>
        </p:nvGraphicFramePr>
        <p:xfrm>
          <a:off x="4572001" y="4001286"/>
          <a:ext cx="4392487" cy="256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352527"/>
              </p:ext>
            </p:extLst>
          </p:nvPr>
        </p:nvGraphicFramePr>
        <p:xfrm>
          <a:off x="279400" y="836712"/>
          <a:ext cx="8397057" cy="3024335"/>
        </p:xfrm>
        <a:graphic>
          <a:graphicData uri="http://schemas.openxmlformats.org/drawingml/2006/table">
            <a:tbl>
              <a:tblPr/>
              <a:tblGrid>
                <a:gridCol w="3422196"/>
                <a:gridCol w="1061515"/>
                <a:gridCol w="1315011"/>
                <a:gridCol w="1315011"/>
                <a:gridCol w="1283324"/>
              </a:tblGrid>
              <a:tr h="4592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Показатель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err="1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b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b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2018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план-факт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Температура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 наружного воздуха по заданию</a:t>
                      </a:r>
                      <a:endParaRPr lang="ru-RU" sz="11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0</a:t>
                      </a:r>
                      <a:r>
                        <a:rPr lang="ru-RU" sz="10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С  </a:t>
                      </a:r>
                      <a:endParaRPr lang="ru-RU" sz="1100" b="0" i="0" u="none" strike="noStrike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0,50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Подключённая нагрузка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Гкал</a:t>
                      </a:r>
                      <a:r>
                        <a:rPr lang="ru-RU" sz="10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 </a:t>
                      </a:r>
                      <a:endParaRPr lang="ru-RU" sz="1100" b="0" i="0" u="none" strike="noStrike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9 707,31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9 695,52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-11,80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Выработка </a:t>
                      </a:r>
                      <a:r>
                        <a:rPr lang="ru-RU" sz="11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тепловой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энергии</a:t>
                      </a:r>
                      <a:endParaRPr lang="ru-RU" sz="11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Тыс. Гкал</a:t>
                      </a:r>
                      <a:r>
                        <a:rPr lang="ru-RU" sz="10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 </a:t>
                      </a:r>
                      <a:endParaRPr lang="ru-RU" sz="1100" b="0" i="0" u="none" strike="noStrike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13 766,12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12 793,24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-972,88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Покупка </a:t>
                      </a:r>
                      <a:r>
                        <a:rPr lang="ru-RU" sz="11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тепловой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энергии</a:t>
                      </a:r>
                      <a:endParaRPr lang="ru-RU" sz="11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Тыс. Гкал</a:t>
                      </a:r>
                      <a:r>
                        <a:rPr lang="ru-RU" sz="10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 </a:t>
                      </a:r>
                      <a:endParaRPr lang="ru-RU" sz="1100" b="0" i="0" u="none" strike="noStrike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7 543,96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7 555,64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11,68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Потери </a:t>
                      </a:r>
                      <a:r>
                        <a:rPr lang="ru-RU" sz="11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в</a:t>
                      </a:r>
                      <a:r>
                        <a:rPr lang="ru-RU" sz="1100" b="0" i="0" u="none" strike="noStrike" baseline="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тепловых сетях</a:t>
                      </a:r>
                      <a:endParaRPr lang="ru-RU" sz="11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%</a:t>
                      </a:r>
                      <a:r>
                        <a:rPr lang="ru-RU" sz="10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 </a:t>
                      </a:r>
                      <a:endParaRPr lang="ru-RU" sz="1100" b="0" i="0" u="none" strike="noStrike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9,54%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9,82%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Полезный </a:t>
                      </a:r>
                      <a:r>
                        <a:rPr lang="ru-RU" sz="1100" b="0" i="0" u="none" strike="noStrike" dirty="0" err="1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теплоотпуск</a:t>
                      </a:r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Тыс. Гкал</a:t>
                      </a:r>
                      <a:r>
                        <a:rPr lang="ru-RU" sz="10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 </a:t>
                      </a:r>
                      <a:endParaRPr lang="ru-RU" sz="1100" b="0" i="0" u="none" strike="noStrike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18 805,19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17 919,70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-885,49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Удельный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расход </a:t>
                      </a:r>
                      <a:r>
                        <a:rPr lang="ru-RU" sz="11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топлива </a:t>
                      </a:r>
                      <a:endParaRPr lang="ru-RU" sz="11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Кг./Гкал</a:t>
                      </a:r>
                      <a:r>
                        <a:rPr lang="ru-RU" sz="10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 </a:t>
                      </a:r>
                      <a:endParaRPr lang="ru-RU" sz="1100" b="0" i="0" u="none" strike="noStrike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164,36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164,97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0,61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Удельный </a:t>
                      </a:r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расход </a:t>
                      </a:r>
                      <a:r>
                        <a:rPr lang="ru-RU" sz="11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электрической </a:t>
                      </a:r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энергии на производство тепловой энергии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кВт/Гкал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32,20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34,89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Удельный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расход </a:t>
                      </a:r>
                      <a:r>
                        <a:rPr lang="ru-RU" sz="11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холодной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в</a:t>
                      </a:r>
                      <a:r>
                        <a:rPr lang="ru-RU" sz="11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оды </a:t>
                      </a:r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на отпуск тепловой энергии с коллекторов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м3/Гкал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3,82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4,40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0,58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5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7507" y="-142153"/>
            <a:ext cx="7884371" cy="7100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6624737"/>
            <a:ext cx="9180512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Номер слайда 14"/>
          <p:cNvSpPr txBox="1">
            <a:spLocks/>
          </p:cNvSpPr>
          <p:nvPr/>
        </p:nvSpPr>
        <p:spPr>
          <a:xfrm>
            <a:off x="7010400" y="6597774"/>
            <a:ext cx="2133600" cy="260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87" y="251356"/>
            <a:ext cx="806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Ретроспектива баланса тепловой энергии за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2014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2018 г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Номер слайда 14"/>
          <p:cNvSpPr txBox="1">
            <a:spLocks/>
          </p:cNvSpPr>
          <p:nvPr/>
        </p:nvSpPr>
        <p:spPr>
          <a:xfrm>
            <a:off x="7010400" y="6627529"/>
            <a:ext cx="2133600" cy="260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3A471-C387-4095-A5A7-202505EDEE22}" type="slidenum">
              <a:rPr lang="ru-RU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681146354"/>
              </p:ext>
            </p:extLst>
          </p:nvPr>
        </p:nvGraphicFramePr>
        <p:xfrm>
          <a:off x="161256" y="3510650"/>
          <a:ext cx="4277865" cy="265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512777994"/>
              </p:ext>
            </p:extLst>
          </p:nvPr>
        </p:nvGraphicFramePr>
        <p:xfrm>
          <a:off x="4590256" y="3501008"/>
          <a:ext cx="4320479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38674"/>
              </p:ext>
            </p:extLst>
          </p:nvPr>
        </p:nvGraphicFramePr>
        <p:xfrm>
          <a:off x="230982" y="836712"/>
          <a:ext cx="8661496" cy="2520283"/>
        </p:xfrm>
        <a:graphic>
          <a:graphicData uri="http://schemas.openxmlformats.org/drawingml/2006/table">
            <a:tbl>
              <a:tblPr/>
              <a:tblGrid>
                <a:gridCol w="2817596"/>
                <a:gridCol w="873976"/>
                <a:gridCol w="1082687"/>
                <a:gridCol w="1082687"/>
                <a:gridCol w="1056598"/>
                <a:gridCol w="873976"/>
                <a:gridCol w="873976"/>
              </a:tblGrid>
              <a:tr h="281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Показатель 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Ед.изм. 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Температура наружного воздуха по заданию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baseline="30000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0</a:t>
                      </a:r>
                      <a:r>
                        <a:rPr lang="ru-RU" sz="8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С 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2,16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2,15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0,87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1,52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0,55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Подключённая нагрузка 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Гкал /час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8 906,42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9 122,83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9 364,08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9 543,11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9 707,31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Теплоотпуск с коллекторов 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Тыс. Гкал 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11 997,97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11 897,99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13 300,00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13 071,88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13 243,87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Покупка тепловой энергии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Тыс. Гкал 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6 805,88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6 293,04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6 973,70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7 339,14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7 543,96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Потери в тепловых сетях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% 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10,50%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10,06%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9,48%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9,76%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9,54%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Полезный теплоотпуск 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Тыс. Гкал 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16 828,79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16 361,75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18 351,89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18 419,57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18 805,19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Удельный расход топлива 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0253F"/>
                          </a:solidFill>
                          <a:effectLst/>
                          <a:latin typeface="Times New Roman"/>
                        </a:rPr>
                        <a:t>Кг./Гкал 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165,62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165,01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164,94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164,62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164,36</a:t>
                      </a: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5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53506"/>
            <a:ext cx="764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Фактические производственные показатели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2014-2018 ГУП «ТЭК СПб»    </a:t>
            </a:r>
            <a:endParaRPr lang="ru-RU" b="1" dirty="0" smtClean="0">
              <a:solidFill>
                <a:prstClr val="black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 rot="16200000" flipH="1">
            <a:off x="4549142" y="-3686142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188640"/>
            <a:ext cx="1440161" cy="576064"/>
          </a:xfrm>
          <a:prstGeom prst="rect">
            <a:avLst/>
          </a:prstGeom>
        </p:spPr>
      </p:pic>
      <p:sp>
        <p:nvSpPr>
          <p:cNvPr id="15" name="Номер слайда 14"/>
          <p:cNvSpPr txBox="1">
            <a:spLocks/>
          </p:cNvSpPr>
          <p:nvPr/>
        </p:nvSpPr>
        <p:spPr>
          <a:xfrm>
            <a:off x="-3" y="6597774"/>
            <a:ext cx="9144003" cy="260226"/>
          </a:xfrm>
          <a:prstGeom prst="rect">
            <a:avLst/>
          </a:prstGeom>
          <a:gradFill flip="none" rotWithShape="0">
            <a:gsLst>
              <a:gs pos="60000">
                <a:srgbClr val="A30000"/>
              </a:gs>
              <a:gs pos="0">
                <a:srgbClr val="760000"/>
              </a:gs>
              <a:gs pos="100000">
                <a:srgbClr val="C00000"/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43A471-C387-4095-A5A7-202505EDEE22}" type="slidenum">
              <a:rPr lang="ru-RU" b="1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64" y="6392361"/>
            <a:ext cx="878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i="1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884368" y="1556792"/>
            <a:ext cx="324000" cy="324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верх 22"/>
          <p:cNvSpPr/>
          <p:nvPr/>
        </p:nvSpPr>
        <p:spPr>
          <a:xfrm>
            <a:off x="7883532" y="1988840"/>
            <a:ext cx="324000" cy="1224136"/>
          </a:xfrm>
          <a:prstGeom prst="up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7884368" y="5157192"/>
            <a:ext cx="324000" cy="324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7883532" y="3298932"/>
            <a:ext cx="324000" cy="324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7901625" y="6068361"/>
            <a:ext cx="324000" cy="324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трелка вверх 28"/>
          <p:cNvSpPr/>
          <p:nvPr/>
        </p:nvSpPr>
        <p:spPr>
          <a:xfrm>
            <a:off x="7870821" y="5589240"/>
            <a:ext cx="324000" cy="324000"/>
          </a:xfrm>
          <a:prstGeom prst="up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вверх 29"/>
          <p:cNvSpPr/>
          <p:nvPr/>
        </p:nvSpPr>
        <p:spPr>
          <a:xfrm>
            <a:off x="7883532" y="3645024"/>
            <a:ext cx="324000" cy="1296144"/>
          </a:xfrm>
          <a:prstGeom prst="up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75232"/>
              </p:ext>
            </p:extLst>
          </p:nvPr>
        </p:nvGraphicFramePr>
        <p:xfrm>
          <a:off x="138540" y="915160"/>
          <a:ext cx="8672002" cy="5477200"/>
        </p:xfrm>
        <a:graphic>
          <a:graphicData uri="http://schemas.openxmlformats.org/drawingml/2006/table">
            <a:tbl>
              <a:tblPr/>
              <a:tblGrid>
                <a:gridCol w="2562451"/>
                <a:gridCol w="794835"/>
                <a:gridCol w="984646"/>
                <a:gridCol w="984646"/>
                <a:gridCol w="960919"/>
                <a:gridCol w="794835"/>
                <a:gridCol w="794835"/>
                <a:gridCol w="794835"/>
              </a:tblGrid>
              <a:tr h="5849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Показатели 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Факт 2014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Факт 2015 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Факт 2016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Факт 2017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План 2018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Факт 2018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Динамика (факт-план)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Температура наружного воздуха, ⁰С 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2,16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2,15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0,87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1,52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1,05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0,55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-0,50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Длительность ОЗП, дн. 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228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223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230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242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222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228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6,00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Выработка тепловой энергии, тыс. Гкал 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12 466,20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12 365,10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13 807,74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13 573,24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12 793,24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13 766,12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972,88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Теплоотпуск с коллекторов, тыс. Гкал 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11 997,97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11 897,99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13 300,00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13 071,88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12 316,07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13 243,87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927,80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Покупная тепловая энергия, тыс. Гкал 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6 805,88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6 293,04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6 973,70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7 339,14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7 555,64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7 543,96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-11,68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Отпуск тепловой энергии в сеть, тыс. Гкал 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18 803,85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18 191,03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20 273,70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20 411,02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19 871,72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20 787,83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916,11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Потери в тепловых сетях, % 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10,50%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10,06%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9,48%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9,76%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9,82%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9,54%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Полезный теплоотпуск, тыс. Гкал 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16 828,79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16 361,75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18 351,89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18 419,57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17 919,70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18 805,19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885,49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Расход воды потребителями на ГВС, тыс. м3(по собственным источникам) 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44 106,10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44 424,15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44 648,26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43 914,66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44 320,77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41 151,50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-3 169,27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Расход условного топлива,  тыс. т.у.т. 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1 987,12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1 963,27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2 193,69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2 151,85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2 031,75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2 176,74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144,98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Удельный расход условного топлива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165,62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165,01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164,94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164,62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164,97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164,36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-0,61</a:t>
                      </a:r>
                    </a:p>
                  </a:txBody>
                  <a:tcPr marL="8444" marR="8444" marT="84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0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-3" y="0"/>
            <a:ext cx="7956379" cy="6800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мероприятий по программе энергосбережения 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2018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19" y="5877272"/>
            <a:ext cx="88924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Стоимость затрат за 2018г.-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2051,85  млн.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 при годовом плане -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1 831,875   млн.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Экономия по ТЭР в результате реализации программы -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250,07 млн. руб.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плане на год -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232,675  млн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4"/>
          <p:cNvSpPr txBox="1">
            <a:spLocks/>
          </p:cNvSpPr>
          <p:nvPr/>
        </p:nvSpPr>
        <p:spPr bwMode="auto">
          <a:xfrm>
            <a:off x="7010400" y="6624638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5032045-F98F-4884-A1D9-836E50733102}" type="slidenum">
              <a:rPr lang="ru-RU" sz="1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14</a:t>
            </a:fld>
            <a:endParaRPr lang="ru-RU" sz="1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333322"/>
              </p:ext>
            </p:extLst>
          </p:nvPr>
        </p:nvGraphicFramePr>
        <p:xfrm>
          <a:off x="107411" y="764704"/>
          <a:ext cx="8929180" cy="517109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0039"/>
                <a:gridCol w="3477292"/>
                <a:gridCol w="699172"/>
                <a:gridCol w="720080"/>
                <a:gridCol w="864096"/>
                <a:gridCol w="1160037"/>
                <a:gridCol w="762922"/>
                <a:gridCol w="885542"/>
              </a:tblGrid>
              <a:tr h="24289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en-US" sz="1050" b="1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п/п 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Численное </a:t>
                      </a:r>
                      <a:r>
                        <a:rPr lang="ru-RU" sz="105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значение экономии (</a:t>
                      </a:r>
                      <a:r>
                        <a:rPr lang="ru-RU" sz="105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en-US" sz="105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05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 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Затраты  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окупаемости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</a:tr>
              <a:tr h="195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5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en-US" sz="105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05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  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год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 </a:t>
                      </a:r>
                    </a:p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год</a:t>
                      </a:r>
                    </a:p>
                  </a:txBody>
                  <a:tcPr marL="36000" marR="36000" marT="608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год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</a:tr>
              <a:tr h="414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Замена </a:t>
                      </a:r>
                      <a:r>
                        <a:rPr lang="ru-RU" sz="1100" u="none" strike="noStrike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котлоагрегатов</a:t>
                      </a: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использованием </a:t>
                      </a:r>
                      <a:r>
                        <a:rPr lang="ru-RU" sz="1100" u="none" strike="noStrike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энергоэффективного</a:t>
                      </a: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оборудования с высоким КПД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об.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556,70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10,77</a:t>
                      </a:r>
                    </a:p>
                  </a:txBody>
                  <a:tcPr marL="0" marR="0" marT="0" marB="0" anchor="ctr"/>
                </a:tc>
              </a:tr>
              <a:tr h="225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Замена  котлов в групповых котельных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об.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1,96</a:t>
                      </a:r>
                    </a:p>
                  </a:txBody>
                  <a:tcPr marL="0" marR="0" marT="0" marB="0" anchor="ctr"/>
                </a:tc>
              </a:tr>
              <a:tr h="225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Автоматизация котельного оборудования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об.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10,10</a:t>
                      </a:r>
                    </a:p>
                  </a:txBody>
                  <a:tcPr marL="0" marR="0" marT="0" marB="0" anchor="ctr"/>
                </a:tc>
              </a:tr>
              <a:tr h="225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Очистка теплообменников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об. 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6,60</a:t>
                      </a:r>
                    </a:p>
                  </a:txBody>
                  <a:tcPr marL="0" marR="0" marT="0" marB="0" anchor="ctr"/>
                </a:tc>
              </a:tr>
              <a:tr h="225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Наладка тепломеханического оборудования  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об.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0,86</a:t>
                      </a:r>
                    </a:p>
                  </a:txBody>
                  <a:tcPr marL="0" marR="0" marT="0" marB="0" anchor="ctr"/>
                </a:tc>
              </a:tr>
              <a:tr h="301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Консервация водогрейных котлов ингибитором коррозии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об.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0,80</a:t>
                      </a:r>
                    </a:p>
                  </a:txBody>
                  <a:tcPr marL="0" marR="0" marT="0" marB="0" anchor="ctr"/>
                </a:tc>
              </a:tr>
              <a:tr h="376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Установка (реконструкция) систем частотного регулирования насосного оборудования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6,28</a:t>
                      </a:r>
                    </a:p>
                  </a:txBody>
                  <a:tcPr marL="0" marR="0" marT="0" marB="0" anchor="ctr"/>
                </a:tc>
              </a:tr>
              <a:tr h="376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Модернизация систем освещения с установкой светильников с энергосберегающими лампами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систем; </a:t>
                      </a:r>
                      <a:endParaRPr lang="ru-RU" sz="1100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10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ед.об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2,92</a:t>
                      </a:r>
                    </a:p>
                  </a:txBody>
                  <a:tcPr marL="0" marR="0" marT="0" marB="0" anchor="ctr"/>
                </a:tc>
              </a:tr>
              <a:tr h="5268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Установка узлов учета энергетических ресурсов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узел учета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5256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Замена и реконструкция тепловых сетей с использованием энергоэффективного оборудования, применения эффективных технологий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п.м.труб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24 289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1 379,49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9,97</a:t>
                      </a:r>
                    </a:p>
                  </a:txBody>
                  <a:tcPr marL="0" marR="0" marT="0" marB="0" anchor="ctr"/>
                </a:tc>
              </a:tr>
              <a:tr h="5256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Защита оборудования систем теплоснабжения от коррозии и отложений за счет применения коллоидного ингибитора коррозии «</a:t>
                      </a:r>
                      <a:r>
                        <a:rPr lang="ru-RU" sz="1100" u="none" strike="noStrike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Веокросол</a:t>
                      </a:r>
                      <a:r>
                        <a:rPr lang="ru-RU" sz="1100" u="none" strike="noStrike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карбон»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0,84</a:t>
                      </a:r>
                    </a:p>
                  </a:txBody>
                  <a:tcPr marL="0" marR="0" marT="0" marB="0" anchor="ctr"/>
                </a:tc>
              </a:tr>
              <a:tr h="256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2 051,85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8,21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78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8" name="TextBox 20"/>
          <p:cNvSpPr txBox="1">
            <a:spLocks noChangeArrowheads="1"/>
          </p:cNvSpPr>
          <p:nvPr/>
        </p:nvSpPr>
        <p:spPr bwMode="auto">
          <a:xfrm>
            <a:off x="5357818" y="4786322"/>
            <a:ext cx="35004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Номер слайда 14"/>
          <p:cNvSpPr txBox="1">
            <a:spLocks/>
          </p:cNvSpPr>
          <p:nvPr/>
        </p:nvSpPr>
        <p:spPr>
          <a:xfrm>
            <a:off x="-3" y="6597774"/>
            <a:ext cx="9144003" cy="260226"/>
          </a:xfrm>
          <a:prstGeom prst="rect">
            <a:avLst/>
          </a:prstGeom>
          <a:gradFill flip="none" rotWithShape="0">
            <a:gsLst>
              <a:gs pos="60000">
                <a:srgbClr val="A30000"/>
              </a:gs>
              <a:gs pos="0">
                <a:srgbClr val="760000"/>
              </a:gs>
              <a:gs pos="100000">
                <a:srgbClr val="C00000"/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prstClr val="white"/>
                </a:solidFill>
              </a:rPr>
              <a:t>4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-3" y="0"/>
            <a:ext cx="7956379" cy="6800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Ретроспектива выполнения программы энергоэффективности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период с 2014 по 2018 годы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45360"/>
            <a:ext cx="1152316" cy="460926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98927"/>
              </p:ext>
            </p:extLst>
          </p:nvPr>
        </p:nvGraphicFramePr>
        <p:xfrm>
          <a:off x="179698" y="680042"/>
          <a:ext cx="8856986" cy="2028878"/>
        </p:xfrm>
        <a:graphic>
          <a:graphicData uri="http://schemas.openxmlformats.org/drawingml/2006/table">
            <a:tbl>
              <a:tblPr/>
              <a:tblGrid>
                <a:gridCol w="3359546"/>
                <a:gridCol w="916240"/>
                <a:gridCol w="916240"/>
                <a:gridCol w="916240"/>
                <a:gridCol w="916240"/>
                <a:gridCol w="916240"/>
                <a:gridCol w="916240"/>
              </a:tblGrid>
              <a:tr h="2000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Ед.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Затраты на программу ЭЭ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868,23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Экономия ТЭР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/год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142,533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расход условного топлива на отпуск тепловой энергии с коллекторов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у.т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./Гкал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164,867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Потери тепловой энергии в сети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897994"/>
              </p:ext>
            </p:extLst>
          </p:nvPr>
        </p:nvGraphicFramePr>
        <p:xfrm>
          <a:off x="4758993" y="2852936"/>
          <a:ext cx="4277691" cy="167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085387"/>
              </p:ext>
            </p:extLst>
          </p:nvPr>
        </p:nvGraphicFramePr>
        <p:xfrm>
          <a:off x="4788024" y="4581128"/>
          <a:ext cx="4213099" cy="2016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909299"/>
              </p:ext>
            </p:extLst>
          </p:nvPr>
        </p:nvGraphicFramePr>
        <p:xfrm>
          <a:off x="212916" y="2725599"/>
          <a:ext cx="4215068" cy="199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614595"/>
              </p:ext>
            </p:extLst>
          </p:nvPr>
        </p:nvGraphicFramePr>
        <p:xfrm>
          <a:off x="251520" y="4786322"/>
          <a:ext cx="4464496" cy="173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99339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Номер слайда 14"/>
          <p:cNvSpPr txBox="1">
            <a:spLocks/>
          </p:cNvSpPr>
          <p:nvPr/>
        </p:nvSpPr>
        <p:spPr bwMode="auto">
          <a:xfrm>
            <a:off x="7010400" y="6624638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8CA8F20D-F14E-4882-B840-118F0DBDE714}" type="slidenum">
              <a:rPr lang="ru-RU" sz="1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16</a:t>
            </a:fld>
            <a:endParaRPr lang="ru-RU" sz="1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 rot="16200000" flipH="1">
            <a:off x="4549145" y="-3983276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2888" cy="47625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 по импортозамещению за 2018 год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157788"/>
            <a:ext cx="9144000" cy="14398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93663" eaLnBrk="0" hangingPunct="0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Экономический эффект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мероприятий по импортозамещению составил:</a:t>
            </a:r>
          </a:p>
          <a:p>
            <a:pPr marL="93663" eaLnBrk="0" hangingPunct="0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- запорная арматура -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5 580 991,00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НДС.</a:t>
            </a:r>
          </a:p>
          <a:p>
            <a:pPr marL="93663" algn="just" eaLnBrk="0" hangingPunct="0"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2019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планируется снижение доли импортного оборудования и материалов до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куда войдут только те товары и комплектующие (компьютерная, офисная техника и расходные материалы к ней), которые будет невозможно заменить в силу отсутствия их производства на территории РФ. </a:t>
            </a:r>
          </a:p>
        </p:txBody>
      </p:sp>
      <p:sp>
        <p:nvSpPr>
          <p:cNvPr id="2055" name="TextBox 19"/>
          <p:cNvSpPr txBox="1">
            <a:spLocks noChangeArrowheads="1"/>
          </p:cNvSpPr>
          <p:nvPr/>
        </p:nvSpPr>
        <p:spPr bwMode="auto">
          <a:xfrm>
            <a:off x="-11113" y="549275"/>
            <a:ext cx="914400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За 2018 год </a:t>
            </a:r>
            <a:r>
              <a:rPr lang="ru-RU" sz="16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проведено замещение импортных ТМЦ: запорная арматура (краны шаровые).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132138" y="915988"/>
            <a:ext cx="0" cy="222567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3716338"/>
            <a:ext cx="9144000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3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Перспективные категория ТМЦ для импортозамещения на среднесрочную перспективу: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36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Запорная арматура: комплектующие, ЗИП к имеющейся технике. </a:t>
            </a:r>
          </a:p>
          <a:p>
            <a:pPr marL="936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Насосное оборудование: комплектующие, ЗИП к имеющейся технике. </a:t>
            </a:r>
          </a:p>
          <a:p>
            <a:pPr marL="936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Оборудование КИПиА: автоматика безопасности, учет показаний, датчики, регуляторы, счетчики газа и пара. </a:t>
            </a:r>
          </a:p>
          <a:p>
            <a:pPr marL="936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Химические реактивы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36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Лабораторное оборудование и приборы: электроды,  наконечники, фильтры для дозаторов.</a:t>
            </a:r>
          </a:p>
        </p:txBody>
      </p:sp>
      <p:pic>
        <p:nvPicPr>
          <p:cNvPr id="2058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-6350"/>
            <a:ext cx="1258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flipH="1">
            <a:off x="6300788" y="887413"/>
            <a:ext cx="0" cy="225425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Диаграмма 1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52736"/>
            <a:ext cx="2951311" cy="244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Диаграмма 2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2876724" cy="237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052736"/>
            <a:ext cx="2771800" cy="244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5579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Номер слайда 14"/>
          <p:cNvSpPr txBox="1">
            <a:spLocks/>
          </p:cNvSpPr>
          <p:nvPr/>
        </p:nvSpPr>
        <p:spPr bwMode="auto">
          <a:xfrm>
            <a:off x="7010400" y="6624638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8CA8F20D-F14E-4882-B840-118F0DBDE714}" type="slidenum">
              <a:rPr lang="ru-RU" sz="1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17</a:t>
            </a:fld>
            <a:endParaRPr lang="ru-RU" sz="1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 rot="16200000" flipH="1">
            <a:off x="4549145" y="-3983276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2888" cy="476250"/>
          </a:xfrm>
          <a:noFill/>
        </p:spPr>
        <p:txBody>
          <a:bodyPr rtlCol="0">
            <a:noAutofit/>
          </a:bodyPr>
          <a:lstStyle/>
          <a:p>
            <a:pPr marL="108000"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закупочной деятельности за 2018 год</a:t>
            </a:r>
          </a:p>
        </p:txBody>
      </p:sp>
      <p:pic>
        <p:nvPicPr>
          <p:cNvPr id="2058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-6350"/>
            <a:ext cx="1258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180823"/>
              </p:ext>
            </p:extLst>
          </p:nvPr>
        </p:nvGraphicFramePr>
        <p:xfrm>
          <a:off x="323526" y="1412776"/>
          <a:ext cx="8568953" cy="5093833"/>
        </p:xfrm>
        <a:graphic>
          <a:graphicData uri="http://schemas.openxmlformats.org/drawingml/2006/table">
            <a:tbl>
              <a:tblPr/>
              <a:tblGrid>
                <a:gridCol w="866453"/>
                <a:gridCol w="828225"/>
                <a:gridCol w="821855"/>
                <a:gridCol w="879194"/>
                <a:gridCol w="879194"/>
                <a:gridCol w="739032"/>
                <a:gridCol w="735846"/>
                <a:gridCol w="82851"/>
                <a:gridCol w="624326"/>
                <a:gridCol w="95754"/>
                <a:gridCol w="630537"/>
                <a:gridCol w="726291"/>
                <a:gridCol w="659395"/>
              </a:tblGrid>
              <a:tr h="63514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57" marR="8357" marT="8357" marB="0" anchor="b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План закупок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Закупки проведены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Закупки не состоялись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Экономия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сумма, </a:t>
                      </a:r>
                      <a:br>
                        <a:rPr lang="ru-RU" sz="1200" b="1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сумма, </a:t>
                      </a:r>
                      <a:br>
                        <a:rPr lang="ru-RU" sz="1200" b="1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% от плана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сумма, </a:t>
                      </a:r>
                      <a:br>
                        <a:rPr lang="ru-RU" sz="12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% от плана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сумма, </a:t>
                      </a:r>
                      <a:br>
                        <a:rPr lang="ru-RU" sz="1200" b="1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% от НМЦ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082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rgbClr val="16365C"/>
                          </a:solidFill>
                          <a:effectLst/>
                          <a:latin typeface="Times New Roman"/>
                        </a:rPr>
                        <a:t>Закупки за счет средств бюджета Санкт-Петербурга в рамках Федерального закона от 05.04.2013 № 44-ФЗ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2017г.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81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5 714,5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79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5 328,8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93,3%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385,7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7%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41,6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0,8%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9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2018г.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3 920,3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3 831,6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97,7%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0,03%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667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rgbClr val="16365C"/>
                          </a:solidFill>
                          <a:effectLst/>
                          <a:latin typeface="Times New Roman"/>
                        </a:rPr>
                        <a:t>Закупки за счет собственных средств Предприятия в рамках Федерального закона от 05.04.2013 № 44-ФЗ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2017г. *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505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7 311,9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496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7 288,5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99,7%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23,4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0,3%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492,7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6,8%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2018г.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376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4 206,5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370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4 171,5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99,2%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35,0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0,8%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189,0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4,5%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726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rgbClr val="16365C"/>
                          </a:solidFill>
                          <a:effectLst/>
                          <a:latin typeface="Times New Roman"/>
                        </a:rPr>
                        <a:t>Закупки за счет собственных средств Предприятия в рамках Федерального закона от 05.04.2013 № 223-ФЗ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2018г. 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166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5 693,4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5 693,4</a:t>
                      </a:r>
                    </a:p>
                  </a:txBody>
                  <a:tcPr marL="8677" marR="8677" marT="867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8677" marR="8677" marT="867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357" marR="8357" marT="835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8357" marR="8357" marT="835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24406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147,7</a:t>
                      </a: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24406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8677" marR="8677" marT="8677" marB="0" anchor="ctr">
                    <a:lnL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57" marR="8357" marT="83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57" marR="8357" marT="83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57" marR="8357" marT="83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185">
                <a:tc gridSpan="13">
                  <a:txBody>
                    <a:bodyPr/>
                    <a:lstStyle/>
                    <a:p>
                      <a:pPr marL="171450" indent="-171450" algn="l" fontAlgn="b">
                        <a:buFont typeface="Arial" charset="0"/>
                        <a:buChar char="•"/>
                      </a:pPr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без </a:t>
                      </a:r>
                      <a:r>
                        <a:rPr lang="ru-RU" sz="1100" b="0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учета </a:t>
                      </a:r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шести </a:t>
                      </a:r>
                      <a:r>
                        <a:rPr lang="ru-RU" sz="1100" b="0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закупок у единственного поставщика (исполнителя, подрядчика) на оказание услуг газоснабжения </a:t>
                      </a:r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на</a:t>
                      </a:r>
                    </a:p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/>
                        </a:rPr>
                        <a:t>общую сумму 66 118,80 млн. руб.</a:t>
                      </a: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27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244062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66159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закупочной деятельности за 2018 год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сравнении аналогичными показателями за 2017 год)</a:t>
            </a:r>
          </a:p>
        </p:txBody>
      </p:sp>
    </p:spTree>
    <p:extLst>
      <p:ext uri="{BB962C8B-B14F-4D97-AF65-F5344CB8AC3E}">
        <p14:creationId xmlns:p14="http://schemas.microsoft.com/office/powerpoint/2010/main" val="3575004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60001">
                <a:srgbClr val="A30000"/>
              </a:gs>
              <a:gs pos="100000">
                <a:srgbClr val="C000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98297"/>
            <a:ext cx="8028384" cy="52239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на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направленные на повышение 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надежности и качества теплоснабжения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319" y="732775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         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Производственные программы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предприятия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9977" y="486916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задачам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производственных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программ,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повышающих качество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горожан, относятся: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надежного и качественного теплоснабжения потребителей;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плана мероприятий по улучшению качества горячего водоснабжения потребителей г.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СПб;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Поддержание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заданного уровня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надёжности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экономичности работы оборудования;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Исполнение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требований надзорных и контролирующих органов;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Обеспечение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подключения новых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потребителей.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870564"/>
              </p:ext>
            </p:extLst>
          </p:nvPr>
        </p:nvGraphicFramePr>
        <p:xfrm>
          <a:off x="251520" y="1104299"/>
          <a:ext cx="8568952" cy="358433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63088"/>
                <a:gridCol w="1502647"/>
                <a:gridCol w="1355145"/>
              </a:tblGrid>
              <a:tr h="192658">
                <a:tc rowSpan="2"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п/п </a:t>
                      </a:r>
                      <a:endParaRPr lang="ru-RU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Программа, источник финансирования </a:t>
                      </a:r>
                      <a:endParaRPr lang="ru-RU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2019</a:t>
                      </a:r>
                      <a:endParaRPr lang="ru-RU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658"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руб.,</a:t>
                      </a:r>
                      <a:r>
                        <a:rPr lang="en-US" sz="12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 НДС  </a:t>
                      </a:r>
                      <a:endParaRPr lang="ru-RU" sz="12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км. труб </a:t>
                      </a:r>
                      <a:endParaRPr lang="ru-RU" sz="12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Адресная программа ремонта ГУП «ТЭК СПб», в том числе</a:t>
                      </a:r>
                      <a:endParaRPr lang="ru-RU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506 018,18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15,30</a:t>
                      </a:r>
                      <a:endParaRPr lang="ru-RU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70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</a:t>
                      </a:r>
                      <a:endParaRPr lang="ru-RU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</a:t>
                      </a:r>
                      <a:endParaRPr lang="ru-RU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041,11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0,30</a:t>
                      </a:r>
                      <a:endParaRPr lang="ru-RU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1.2</a:t>
                      </a:r>
                      <a:endParaRPr lang="ru-RU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Текущий ремонт</a:t>
                      </a:r>
                      <a:endParaRPr lang="ru-RU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299 977,07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15,00</a:t>
                      </a:r>
                      <a:endParaRPr lang="ru-RU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Инвестиционная программа ГУП </a:t>
                      </a: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«ТЭК СПб»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4 552 780,39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39,98</a:t>
                      </a:r>
                      <a:endParaRPr lang="ru-RU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Амортизация</a:t>
                      </a:r>
                      <a:endParaRPr lang="ru-RU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3 472 135,94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35,36</a:t>
                      </a:r>
                      <a:endParaRPr lang="ru-RU" sz="1200" b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Плата за подключение</a:t>
                      </a:r>
                      <a:endParaRPr lang="ru-RU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726 416,00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4,62</a:t>
                      </a:r>
                      <a:endParaRPr lang="ru-RU" sz="1200" b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ПКВ по основной деятельности </a:t>
                      </a:r>
                      <a:endParaRPr lang="ru-RU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354 228,45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200" b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счет собственных средств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5 058 798,57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55,28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3166">
                <a:tc gridSpan="4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166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п/п </a:t>
                      </a:r>
                      <a:endParaRPr lang="ru-RU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Программа, источник финансирования </a:t>
                      </a: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руб., с НДС </a:t>
                      </a:r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км. </a:t>
                      </a:r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труб </a:t>
                      </a: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3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АИП Санкт-Петербурга (бюджет), в том числе</a:t>
                      </a: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4 497 999,40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90,00</a:t>
                      </a:r>
                      <a:endParaRPr lang="ru-RU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Заказчик </a:t>
                      </a:r>
                      <a:r>
                        <a:rPr lang="ru-RU" sz="13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ГУП «ТЭК СПб» с НДС</a:t>
                      </a:r>
                      <a:endParaRPr lang="ru-RU" sz="1300" b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4 184 510,70</a:t>
                      </a: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90,00</a:t>
                      </a:r>
                      <a:endParaRPr lang="ru-RU" sz="1200" b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заказчик </a:t>
                      </a:r>
                      <a:r>
                        <a:rPr lang="ru-RU" sz="13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ГКУ «Управление заказчика» с НДС</a:t>
                      </a:r>
                      <a:endParaRPr lang="ru-RU" sz="1300" b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313 488,70</a:t>
                      </a: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200" b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6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программам без НДС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8 807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13</a:t>
                      </a:r>
                      <a:r>
                        <a:rPr lang="ru-RU" sz="12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1,40</a:t>
                      </a:r>
                      <a:endParaRPr lang="ru-RU" sz="12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145,28</a:t>
                      </a:r>
                      <a:endParaRPr lang="ru-RU" sz="12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0253"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Инвестиции по объектам СПб ГУП "Пушкинский ТЭК" по договору аренды имущества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221 191,37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3" y="6572497"/>
            <a:ext cx="2133600" cy="365125"/>
          </a:xfrm>
        </p:spPr>
        <p:txBody>
          <a:bodyPr/>
          <a:lstStyle/>
          <a:p>
            <a:fld id="{BF43A471-C387-4095-A5A7-202505EDEE22}" type="slidenum">
              <a:rPr lang="ru-RU" b="1" smtClean="0">
                <a:solidFill>
                  <a:schemeClr val="bg1"/>
                </a:solidFill>
              </a:rPr>
              <a:pPr/>
              <a:t>18</a:t>
            </a:fld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2983" y="0"/>
            <a:ext cx="7832129" cy="679450"/>
          </a:xfrm>
        </p:spPr>
        <p:txBody>
          <a:bodyPr>
            <a:noAutofit/>
          </a:bodyPr>
          <a:lstStyle/>
          <a:p>
            <a:pPr marL="108000" eaLnBrk="1" hangingPunct="1"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Планы по производственным программам на 2019 год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" y="6624737"/>
            <a:ext cx="9144001" cy="260647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60001">
                <a:srgbClr val="A30000"/>
              </a:gs>
              <a:gs pos="100000">
                <a:srgbClr val="C000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dirty="0">
                <a:latin typeface="Arial Narrow" pitchFamily="34" charset="0"/>
              </a:rPr>
              <a:t/>
            </a:r>
            <a:br>
              <a:rPr lang="ru-RU" dirty="0">
                <a:latin typeface="Arial Narrow" pitchFamily="34" charset="0"/>
              </a:rPr>
            </a:br>
            <a:r>
              <a:rPr lang="ru-RU" dirty="0">
                <a:latin typeface="Arial Narrow" pitchFamily="34" charset="0"/>
              </a:rPr>
              <a:t/>
            </a:r>
            <a:br>
              <a:rPr lang="ru-RU" dirty="0">
                <a:latin typeface="Arial Narrow" pitchFamily="34" charset="0"/>
              </a:rPr>
            </a:br>
            <a:r>
              <a:rPr lang="ru-RU" dirty="0">
                <a:latin typeface="Arial Narrow" pitchFamily="34" charset="0"/>
              </a:rPr>
              <a:t/>
            </a:r>
            <a:br>
              <a:rPr lang="ru-RU" dirty="0">
                <a:latin typeface="Arial Narrow" pitchFamily="34" charset="0"/>
              </a:rPr>
            </a:br>
            <a:endParaRPr lang="ru-RU" dirty="0">
              <a:latin typeface="Arial Narrow" pitchFamily="34" charset="0"/>
            </a:endParaRPr>
          </a:p>
        </p:txBody>
      </p:sp>
      <p:pic>
        <p:nvPicPr>
          <p:cNvPr id="29700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3224" y="6593707"/>
            <a:ext cx="2133600" cy="264294"/>
          </a:xfrm>
        </p:spPr>
        <p:txBody>
          <a:bodyPr/>
          <a:lstStyle/>
          <a:p>
            <a:fld id="{BF43A471-C387-4095-A5A7-202505EDEE22}" type="slidenum">
              <a:rPr lang="ru-RU" b="1" smtClean="0">
                <a:solidFill>
                  <a:schemeClr val="bg1"/>
                </a:solidFill>
                <a:latin typeface="Arial Narrow" pitchFamily="34" charset="0"/>
              </a:rPr>
              <a:pPr/>
              <a:t>19</a:t>
            </a:fld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06" y="2897991"/>
            <a:ext cx="802574" cy="596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743" y="2633327"/>
            <a:ext cx="763677" cy="9296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32207" y="3098132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Производство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тепловой энергии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7034" y="3098132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Передача 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тепловой энергии 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901503"/>
              </p:ext>
            </p:extLst>
          </p:nvPr>
        </p:nvGraphicFramePr>
        <p:xfrm>
          <a:off x="184141" y="4025005"/>
          <a:ext cx="6548099" cy="2658409"/>
        </p:xfrm>
        <a:graphic>
          <a:graphicData uri="http://schemas.openxmlformats.org/drawingml/2006/table">
            <a:tbl>
              <a:tblPr/>
              <a:tblGrid>
                <a:gridCol w="2376263"/>
                <a:gridCol w="1867580"/>
                <a:gridCol w="2304256"/>
              </a:tblGrid>
              <a:tr h="5561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541" marR="5541" marT="554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руб., без НДС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" marR="5541" marT="554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года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руб., без НДС</a:t>
                      </a:r>
                    </a:p>
                  </a:txBody>
                  <a:tcPr marL="5541" marR="5541" marT="554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0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ремонта </a:t>
                      </a:r>
                      <a:endParaRPr lang="ru-RU" sz="1400" b="0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ГУП </a:t>
                      </a:r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«ТЭК СПб»</a:t>
                      </a:r>
                    </a:p>
                  </a:txBody>
                  <a:tcPr marL="5541" marR="5541" marT="554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163 868,18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" marR="5541" marT="554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342 150,00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" marR="5541" marT="554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1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Амортизация</a:t>
                      </a:r>
                    </a:p>
                  </a:txBody>
                  <a:tcPr marL="5541" marR="5541" marT="554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1 667 507,71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" marR="5541" marT="554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1 804 628,23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" marR="5541" marT="554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1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подключение    </a:t>
                      </a:r>
                    </a:p>
                  </a:txBody>
                  <a:tcPr marL="5541" marR="5541" marT="554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" marR="5541" marT="554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726 416,00</a:t>
                      </a:r>
                    </a:p>
                  </a:txBody>
                  <a:tcPr marL="5541" marR="5541" marT="554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1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ПКВ по основной деятельности </a:t>
                      </a:r>
                    </a:p>
                  </a:txBody>
                  <a:tcPr marL="5541" marR="5541" marT="554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153 623,94</a:t>
                      </a:r>
                      <a:endParaRPr lang="ru-RU" sz="14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541" marR="5541" marT="554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200 604,51</a:t>
                      </a:r>
                    </a:p>
                  </a:txBody>
                  <a:tcPr marL="5541" marR="5541" marT="554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87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АИП СПб (бюджет) </a:t>
                      </a:r>
                      <a:endParaRPr lang="ru-RU" sz="1400" b="0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Заказчик </a:t>
                      </a:r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ГУП «ТЭК СПб</a:t>
                      </a: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(</a:t>
                      </a:r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НДС)  </a:t>
                      </a:r>
                    </a:p>
                  </a:txBody>
                  <a:tcPr marL="5541" marR="5541" marT="554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379 948,80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" marR="5541" marT="554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4 118 050,60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" marR="5541" marT="554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7847"/>
              </p:ext>
            </p:extLst>
          </p:nvPr>
        </p:nvGraphicFramePr>
        <p:xfrm>
          <a:off x="899592" y="836712"/>
          <a:ext cx="7416824" cy="1683408"/>
        </p:xfrm>
        <a:graphic>
          <a:graphicData uri="http://schemas.openxmlformats.org/drawingml/2006/table">
            <a:tbl>
              <a:tblPr/>
              <a:tblGrid>
                <a:gridCol w="5169302"/>
                <a:gridCol w="2247522"/>
              </a:tblGrid>
              <a:tr h="432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года</a:t>
                      </a:r>
                      <a:r>
                        <a:rPr lang="en-US" sz="14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руб., без НДС</a:t>
                      </a:r>
                    </a:p>
                  </a:txBody>
                  <a:tcPr marL="9409" marR="9409" marT="94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Предприятию </a:t>
                      </a:r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(без НДС)</a:t>
                      </a:r>
                    </a:p>
                  </a:txBody>
                  <a:tcPr marL="9409" marR="9409" marT="94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8 807 131,40</a:t>
                      </a:r>
                    </a:p>
                  </a:txBody>
                  <a:tcPr marL="9409" marR="9409" marT="94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счет собственных средств (без НДС)</a:t>
                      </a:r>
                    </a:p>
                  </a:txBody>
                  <a:tcPr marL="9409" marR="9409" marT="94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5 058 798,57</a:t>
                      </a:r>
                    </a:p>
                  </a:txBody>
                  <a:tcPr marL="9409" marR="9409" marT="94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счет средств бюджета (с НДС)</a:t>
                      </a:r>
                    </a:p>
                  </a:txBody>
                  <a:tcPr marL="9409" marR="9409" marT="94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4 497 999,40</a:t>
                      </a:r>
                    </a:p>
                  </a:txBody>
                  <a:tcPr marL="9409" marR="9409" marT="94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Кроме того инвестиции по объектам СПб ГУП "Пушкинский ТЭК" по договору аренды имущества</a:t>
                      </a:r>
                    </a:p>
                  </a:txBody>
                  <a:tcPr marL="9409" marR="9409" marT="94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221 191,37</a:t>
                      </a:r>
                    </a:p>
                  </a:txBody>
                  <a:tcPr marL="9409" marR="9409" marT="94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550037" y="3789040"/>
            <a:ext cx="0" cy="2736304"/>
          </a:xfrm>
          <a:prstGeom prst="line">
            <a:avLst/>
          </a:prstGeom>
          <a:ln w="19050">
            <a:solidFill>
              <a:srgbClr val="76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352323"/>
              </p:ext>
            </p:extLst>
          </p:nvPr>
        </p:nvGraphicFramePr>
        <p:xfrm>
          <a:off x="2448142" y="3621692"/>
          <a:ext cx="2041363" cy="38298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41363"/>
              </a:tblGrid>
              <a:tr h="3829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2 301 623,83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849" marR="5849" marT="5849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16217"/>
              </p:ext>
            </p:extLst>
          </p:nvPr>
        </p:nvGraphicFramePr>
        <p:xfrm>
          <a:off x="4572002" y="3621352"/>
          <a:ext cx="2016222" cy="3600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16222"/>
              </a:tblGrid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6 505 507,57</a:t>
                      </a:r>
                      <a:endParaRPr lang="ru-RU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49" marR="5849" marT="584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 flipH="1">
            <a:off x="2461407" y="3789040"/>
            <a:ext cx="11440" cy="2736304"/>
          </a:xfrm>
          <a:prstGeom prst="line">
            <a:avLst/>
          </a:prstGeom>
          <a:ln w="19050">
            <a:solidFill>
              <a:srgbClr val="76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622781" y="3789040"/>
            <a:ext cx="0" cy="2736304"/>
          </a:xfrm>
          <a:prstGeom prst="line">
            <a:avLst/>
          </a:prstGeom>
          <a:ln w="19050">
            <a:solidFill>
              <a:srgbClr val="76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459895"/>
              </p:ext>
            </p:extLst>
          </p:nvPr>
        </p:nvGraphicFramePr>
        <p:xfrm>
          <a:off x="6516216" y="3562937"/>
          <a:ext cx="2627784" cy="296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915941" y="3098132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Процентное соотношение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58" y="712730"/>
            <a:ext cx="6012002" cy="5884919"/>
          </a:xfrm>
          <a:prstGeom prst="rect">
            <a:avLst/>
          </a:prstGeom>
        </p:spPr>
      </p:pic>
      <p:sp>
        <p:nvSpPr>
          <p:cNvPr id="3074" name="Номер слайда 14"/>
          <p:cNvSpPr txBox="1">
            <a:spLocks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60001">
                <a:srgbClr val="A30000"/>
              </a:gs>
              <a:gs pos="100000">
                <a:srgbClr val="C000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075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1"/>
          <p:cNvSpPr txBox="1">
            <a:spLocks/>
          </p:cNvSpPr>
          <p:nvPr/>
        </p:nvSpPr>
        <p:spPr bwMode="auto">
          <a:xfrm>
            <a:off x="0" y="0"/>
            <a:ext cx="79565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Характеристика комплекса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793" y="798030"/>
            <a:ext cx="1448730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721,70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тепловых сетей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11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67 км.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бесхозяйных сетей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)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7814" y="1826533"/>
            <a:ext cx="111607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277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котельных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28" y="2732247"/>
            <a:ext cx="597362" cy="40872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09245" y="2636912"/>
            <a:ext cx="583814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220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ЦТП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067" y="3393541"/>
            <a:ext cx="1439753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зданий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8280" y="4249000"/>
            <a:ext cx="1608646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Суммарная 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установленная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тепловая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мощность 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105,61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Гкал/ч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02" y="5644133"/>
            <a:ext cx="765014" cy="73719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5900" y="5386571"/>
            <a:ext cx="16086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подключенная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нагрузка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707,31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Гкал/ч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86" y="974062"/>
            <a:ext cx="946590" cy="4298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72" y="1549010"/>
            <a:ext cx="763677" cy="9228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44" y="3465549"/>
            <a:ext cx="809530" cy="4963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72" y="4239360"/>
            <a:ext cx="774274" cy="91783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200070" y="874952"/>
            <a:ext cx="3787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районов обслуживания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262501" y="3756672"/>
            <a:ext cx="1583730" cy="232976"/>
          </a:xfrm>
          <a:prstGeom prst="wedgeRoundRectCallout">
            <a:avLst>
              <a:gd name="adj1" fmla="val 90945"/>
              <a:gd name="adj2" fmla="val 9470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Адмиралтейский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2,2%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4028145" y="3493781"/>
            <a:ext cx="1656184" cy="180000"/>
          </a:xfrm>
          <a:prstGeom prst="wedgeRoundRectCallout">
            <a:avLst>
              <a:gd name="adj1" fmla="val 83376"/>
              <a:gd name="adj2" fmla="val 28534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Василеостровский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4,5%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6671061" y="1549010"/>
            <a:ext cx="1291119" cy="180000"/>
          </a:xfrm>
          <a:prstGeom prst="wedgeRoundRectCallout">
            <a:avLst>
              <a:gd name="adj1" fmla="val -93796"/>
              <a:gd name="adj2" fmla="val 313509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Выборгский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99%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7316621" y="2231308"/>
            <a:ext cx="1352076" cy="180000"/>
          </a:xfrm>
          <a:prstGeom prst="wedgeRoundRectCallout">
            <a:avLst>
              <a:gd name="adj1" fmla="val -82302"/>
              <a:gd name="adj2" fmla="val 239004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Калининский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81,9%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3683914" y="4675629"/>
            <a:ext cx="1656184" cy="202088"/>
          </a:xfrm>
          <a:prstGeom prst="wedgeRoundRectCallout">
            <a:avLst>
              <a:gd name="adj1" fmla="val 81169"/>
              <a:gd name="adj2" fmla="val -56814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 err="1" smtClean="0">
                <a:solidFill>
                  <a:schemeClr val="bg1"/>
                </a:solidFill>
                <a:latin typeface="Arial Narrow" pitchFamily="34" charset="0"/>
              </a:rPr>
              <a:t>Красносельский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74,1%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3683914" y="4247650"/>
            <a:ext cx="1656184" cy="202088"/>
          </a:xfrm>
          <a:prstGeom prst="wedgeRoundRectCallout">
            <a:avLst>
              <a:gd name="adj1" fmla="val 109816"/>
              <a:gd name="adj2" fmla="val -65351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Кировский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12,3%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9" name="Скругленная прямоугольная выноска 48"/>
          <p:cNvSpPr/>
          <p:nvPr/>
        </p:nvSpPr>
        <p:spPr>
          <a:xfrm>
            <a:off x="2945195" y="2028920"/>
            <a:ext cx="1473075" cy="180000"/>
          </a:xfrm>
          <a:prstGeom prst="wedgeRoundRectCallout">
            <a:avLst>
              <a:gd name="adj1" fmla="val 5962"/>
              <a:gd name="adj2" fmla="val 430078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Кронштадтский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100%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4211960" y="2559257"/>
            <a:ext cx="1385636" cy="180000"/>
          </a:xfrm>
          <a:prstGeom prst="wedgeRoundRectCallout">
            <a:avLst>
              <a:gd name="adj1" fmla="val 84054"/>
              <a:gd name="adj2" fmla="val 176467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Приморский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99,9%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1" name="Скругленная прямоугольная выноска 50"/>
          <p:cNvSpPr/>
          <p:nvPr/>
        </p:nvSpPr>
        <p:spPr>
          <a:xfrm>
            <a:off x="7320897" y="2714121"/>
            <a:ext cx="1728192" cy="204360"/>
          </a:xfrm>
          <a:prstGeom prst="wedgeRoundRectCallout">
            <a:avLst>
              <a:gd name="adj1" fmla="val -51390"/>
              <a:gd name="adj2" fmla="val 120715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Красногвардейский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88,8%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>
            <a:off x="4630915" y="5300314"/>
            <a:ext cx="1418750" cy="202088"/>
          </a:xfrm>
          <a:prstGeom prst="wedgeRoundRectCallout">
            <a:avLst>
              <a:gd name="adj1" fmla="val 76481"/>
              <a:gd name="adj2" fmla="val -265978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Московский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32,7%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3" name="Скругленная прямоугольная выноска 52"/>
          <p:cNvSpPr/>
          <p:nvPr/>
        </p:nvSpPr>
        <p:spPr>
          <a:xfrm>
            <a:off x="4961747" y="6000869"/>
            <a:ext cx="1325351" cy="202088"/>
          </a:xfrm>
          <a:prstGeom prst="wedgeRoundRectCallout">
            <a:avLst>
              <a:gd name="adj1" fmla="val 87940"/>
              <a:gd name="adj2" fmla="val -274515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Пушкинский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87,2%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4" name="Скругленная прямоугольная выноска 53"/>
          <p:cNvSpPr/>
          <p:nvPr/>
        </p:nvSpPr>
        <p:spPr>
          <a:xfrm>
            <a:off x="7561863" y="5913900"/>
            <a:ext cx="1271110" cy="198001"/>
          </a:xfrm>
          <a:prstGeom prst="wedgeRoundRectCallout">
            <a:avLst>
              <a:gd name="adj1" fmla="val -13171"/>
              <a:gd name="adj2" fmla="val -359153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 err="1" smtClean="0">
                <a:solidFill>
                  <a:schemeClr val="bg1"/>
                </a:solidFill>
                <a:latin typeface="Arial Narrow" pitchFamily="34" charset="0"/>
              </a:rPr>
              <a:t>Колпинский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100%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5" name="Скругленная прямоугольная выноска 54"/>
          <p:cNvSpPr/>
          <p:nvPr/>
        </p:nvSpPr>
        <p:spPr>
          <a:xfrm>
            <a:off x="7579743" y="4348694"/>
            <a:ext cx="1418616" cy="202088"/>
          </a:xfrm>
          <a:prstGeom prst="wedgeRoundRectCallout">
            <a:avLst>
              <a:gd name="adj1" fmla="val -98439"/>
              <a:gd name="adj2" fmla="val 58438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 err="1" smtClean="0">
                <a:solidFill>
                  <a:schemeClr val="bg1"/>
                </a:solidFill>
                <a:latin typeface="Arial Narrow" pitchFamily="34" charset="0"/>
              </a:rPr>
              <a:t>Фрунзенский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14,4%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6" name="Скругленная прямоугольная выноска 55"/>
          <p:cNvSpPr/>
          <p:nvPr/>
        </p:nvSpPr>
        <p:spPr>
          <a:xfrm>
            <a:off x="4304578" y="3187089"/>
            <a:ext cx="1499576" cy="180000"/>
          </a:xfrm>
          <a:prstGeom prst="wedgeRoundRectCallout">
            <a:avLst>
              <a:gd name="adj1" fmla="val 89463"/>
              <a:gd name="adj2" fmla="val 11484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Петроградский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1,1%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7" name="Скругленная прямоугольная выноска 56"/>
          <p:cNvSpPr/>
          <p:nvPr/>
        </p:nvSpPr>
        <p:spPr>
          <a:xfrm>
            <a:off x="7418077" y="3445051"/>
            <a:ext cx="1385636" cy="180000"/>
          </a:xfrm>
          <a:prstGeom prst="wedgeRoundRectCallout">
            <a:avLst>
              <a:gd name="adj1" fmla="val -100139"/>
              <a:gd name="adj2" fmla="val 76409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Центральный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1,9%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8" name="Скругленная прямоугольная выноска 57"/>
          <p:cNvSpPr/>
          <p:nvPr/>
        </p:nvSpPr>
        <p:spPr>
          <a:xfrm>
            <a:off x="7714001" y="3896586"/>
            <a:ext cx="1304872" cy="202088"/>
          </a:xfrm>
          <a:prstGeom prst="wedgeRoundRectCallout">
            <a:avLst>
              <a:gd name="adj1" fmla="val -94762"/>
              <a:gd name="adj2" fmla="val -5591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Невский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70,6%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9" name="Скругленная прямоугольная выноска 58"/>
          <p:cNvSpPr/>
          <p:nvPr/>
        </p:nvSpPr>
        <p:spPr>
          <a:xfrm>
            <a:off x="2843808" y="1639009"/>
            <a:ext cx="1198033" cy="187523"/>
          </a:xfrm>
          <a:prstGeom prst="wedgeRoundRectCallout">
            <a:avLst>
              <a:gd name="adj1" fmla="val 128335"/>
              <a:gd name="adj2" fmla="val 7783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Курортный</a:t>
            </a:r>
            <a:r>
              <a:rPr lang="ru-RU" sz="105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050" b="1" dirty="0">
                <a:solidFill>
                  <a:schemeClr val="bg1"/>
                </a:solidFill>
                <a:latin typeface="Arial Narrow" pitchFamily="34" charset="0"/>
              </a:rPr>
              <a:t>0</a:t>
            </a:r>
            <a:r>
              <a:rPr lang="ru-RU" sz="1050" b="1" dirty="0" smtClean="0">
                <a:solidFill>
                  <a:schemeClr val="bg1"/>
                </a:solidFill>
                <a:latin typeface="Arial Narrow" pitchFamily="34" charset="0"/>
              </a:rPr>
              <a:t>,1%</a:t>
            </a:r>
            <a:endParaRPr lang="ru-RU" sz="105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6087815" y="2118920"/>
            <a:ext cx="94144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040743" y="2936607"/>
            <a:ext cx="94144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6876256" y="2729570"/>
            <a:ext cx="94144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222476" y="3029687"/>
            <a:ext cx="94144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6685794" y="3644347"/>
            <a:ext cx="94144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240026" y="3579756"/>
            <a:ext cx="94144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334170" y="3291176"/>
            <a:ext cx="94144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6428314" y="3842351"/>
            <a:ext cx="94144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74000" y="4628557"/>
            <a:ext cx="94144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246894" y="4153618"/>
            <a:ext cx="94144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381242" y="4791825"/>
            <a:ext cx="94144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3698115" y="2918481"/>
            <a:ext cx="94144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923328" y="4503710"/>
            <a:ext cx="94144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971063" y="5206170"/>
            <a:ext cx="94144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6732866" y="5502402"/>
            <a:ext cx="94144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7128332" y="3936495"/>
            <a:ext cx="94144" cy="941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83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60001">
                <a:srgbClr val="A30000"/>
              </a:gs>
              <a:gs pos="100000">
                <a:srgbClr val="C000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2" y="0"/>
            <a:ext cx="7957569" cy="70290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значимые объекты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планируемые к вводу в 2019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26139"/>
            <a:ext cx="2133600" cy="365125"/>
          </a:xfrm>
        </p:spPr>
        <p:txBody>
          <a:bodyPr/>
          <a:lstStyle/>
          <a:p>
            <a:fld id="{BF43A471-C387-4095-A5A7-202505EDEE22}" type="slidenum">
              <a:rPr lang="ru-RU" b="1" smtClean="0">
                <a:solidFill>
                  <a:schemeClr val="bg1"/>
                </a:solidFill>
              </a:rPr>
              <a:pPr/>
              <a:t>20</a:t>
            </a:fld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" y="668919"/>
            <a:ext cx="9144001" cy="6555641"/>
          </a:xfrm>
          <a:prstGeom prst="rect">
            <a:avLst/>
          </a:prstGeom>
        </p:spPr>
        <p:txBody>
          <a:bodyPr wrap="square" numCol="2" spcCol="36000">
            <a:spAutoFit/>
          </a:bodyPr>
          <a:lstStyle/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Реконструкция магистральной тепловой сети  по адресу: 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Новоколомяжский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пр. от ТК-34К2А на Вербной ул. до ТК-6К4 у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Афанасьевской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ул., с вводами в кварталы 12Б, 13А, 13Б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Коломяги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и вдоль квартала 13А от ТК-6К3 на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Новоколомяжском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пр. до ТК-7АК3 у Афонской ул.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Реконструкция тепловых сетей  по адресу: от 1-ой Невской котельной по адресу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ул.Ольминского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д.25,  до ТК-4 у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пр.Елизарова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с вводами к домам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Реконструкция магистральной тепловой сети  по адресу: 2-ая Красносельской котельной по  адресу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ул.Авангардная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д.17,  Авангардная ул., Андреевский пер. - тк-7 по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ул.Партизана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Германа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Реконструкция магистральной тепловой сети  по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пр.Художников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от ТК-7 на Придорожной аллее до ТК-134а на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пр.Просвещения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с вводом  в квартал  23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Шувалово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-Озерки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Реконструкция магистральной тепловой сети  по адресу: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пр.Ударников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от тк-6 у Индустриального пр. до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пр.Наставников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с вводом в квартал 10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Ржевка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-Пороховые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Реконструкция  тепловых сетей   по территории больницы №15 по адресу Авангардная ул., д.4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Реконструкция тепловых сетей в квартале 14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Шувалово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-Озерки,  ТК-5 до ТК-1, ТК-2, ТК-3- Придорожная аллея, д. 9, Сиреневый б-р, д.8 корп.1, д.4корп.2 ;   Придорожная аллея, д. 5(подвал)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Реконструкция 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тепловых сетей: в квартале 87 Московского района; в квартале 8-11-12 от ТК-2 до домов: </a:t>
            </a:r>
            <a:r>
              <a:rPr lang="ru-RU" sz="12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Новоизмайловский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пр., д.18 корп.1, 2, 3; д.20 корп.1, 2, 3, 4; д.22 корп.2, 3; в квартале 8-11-12 от ТК-4 до домов: </a:t>
            </a:r>
            <a:r>
              <a:rPr lang="ru-RU" sz="12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Новоизмайловский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пр., д.24 корп.1, 2, 3; д.26 корп.1, 2, 3, 4; д.28 корп.2, 3; д.22 корп.1; в квартале 3 Дачное, Кировский 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район;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endParaRPr lang="ru-RU" sz="12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endParaRPr lang="ru-RU" sz="12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50" lvl="1" algn="just" eaLnBrk="0" fontAlgn="base" hangingPunct="0">
              <a:spcAft>
                <a:spcPct val="0"/>
              </a:spcAft>
            </a:pPr>
            <a:endParaRPr lang="ru-RU" sz="12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50" lvl="1" algn="just" eaLnBrk="0" fontAlgn="base" hangingPunct="0">
              <a:spcAft>
                <a:spcPct val="0"/>
              </a:spcAft>
            </a:pPr>
            <a:endParaRPr lang="ru-RU" sz="12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Реконструкция тепловых сетей по адресу: Квартал 7В БКА,  по адресам: </a:t>
            </a:r>
            <a:r>
              <a:rPr lang="ru-RU" sz="12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пр.Испытателей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д. 11корп.1, 2; д.13, д.15 корп.1,3; аллея Поликарпова , д. 6 корп.2, 8 корп.1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Реконструкция 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магистральной тепловой сети по ул. </a:t>
            </a:r>
            <a:r>
              <a:rPr lang="ru-RU" sz="12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Бадаева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от ТК-9 у ул. Ворошилова до ТК-43 по Искровскому пр. с вводом в кв. 20 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СУН;</a:t>
            </a:r>
            <a:endParaRPr lang="ru-RU" sz="12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Реконструкция магистральной тепловой сети по </a:t>
            </a:r>
            <a:r>
              <a:rPr lang="ru-RU" sz="12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пр.Ветеранов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от узла с </a:t>
            </a:r>
            <a:r>
              <a:rPr lang="ru-RU" sz="12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опуском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тепловой сети (у ТК-8) до ТК-14а в сторону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ул.Тамбасова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Строительство очистных сооружений производственных стоков и модернизации существующих канализационных сетей по адресу: котельная "Молодежная", Серебристый б-р., д. 2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Модернизация системы канализации (с перекладкой сетей канализации) с целью завершения строительства локальных очистных сооружений по адресу: ул. Ванеева, д.3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Модернизация котельной по адресу: ул. Оптиков, д. 6.  в части технического перевооружения котла Е-160 №3 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Модернизация котельной по адресу: Автобусная ул., д. 9 в части технического перевооружения водогрейного котла КВГМ-180-150 №4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Модернизация котельной по адресу: 3-й Верхний пер. д.10,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лит.А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в части технического перевооружения котла КВГМ-100 ст.№9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endParaRPr lang="ru-RU" sz="12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Реконструкция </a:t>
            </a: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ЦТП по адресам:</a:t>
            </a:r>
            <a:endParaRPr lang="en-US" sz="12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algn="just" eaLnBrk="0" fontAlgn="base" hangingPunct="0">
              <a:spcAft>
                <a:spcPct val="0"/>
              </a:spcAft>
            </a:pPr>
            <a:r>
              <a:rPr lang="ru-RU" sz="12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 Санкт-Петербург,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пр.Авиаконструкторов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д.14 корп.2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лит.А</a:t>
            </a:r>
            <a:endParaRPr lang="ru-RU" sz="12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algn="just" eaLnBrk="0" fontAlgn="base" hangingPunct="0">
              <a:spcAft>
                <a:spcPct val="0"/>
              </a:spcAft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 Санкт-Петербург, Школьная ул., д. 86, корп.2, лит. А</a:t>
            </a:r>
          </a:p>
          <a:p>
            <a:pPr marL="360000" lvl="1" algn="just" eaLnBrk="0" fontAlgn="base" hangingPunct="0">
              <a:spcAft>
                <a:spcPct val="0"/>
              </a:spcAft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 Санкт-Петербург, Гражданский пр., д.110, корп.5,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лит.А</a:t>
            </a:r>
            <a:endParaRPr lang="ru-RU" sz="12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algn="just" eaLnBrk="0" fontAlgn="base" hangingPunct="0">
              <a:spcAft>
                <a:spcPct val="0"/>
              </a:spcAft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 Санкт-Петербург, Пискарёвский пр., д.48, корп.3,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лит.А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0000" lvl="1" algn="just" eaLnBrk="0" fontAlgn="base" hangingPunct="0">
              <a:spcAft>
                <a:spcPct val="0"/>
              </a:spcAft>
            </a:pP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 Санкт-Петербург,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ул.Жака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Дюкло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д.12, корп.2,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лит.А</a:t>
            </a:r>
            <a:endParaRPr lang="ru-RU" sz="12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algn="just" eaLnBrk="0" fontAlgn="base" hangingPunct="0">
              <a:spcAft>
                <a:spcPct val="0"/>
              </a:spcAft>
            </a:pP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г.Санкт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-Петербург,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ул.Руднева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д.5, </a:t>
            </a:r>
            <a:r>
              <a:rPr lang="ru-RU" sz="1200" dirty="0" err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лит.А</a:t>
            </a:r>
            <a:r>
              <a:rPr lang="ru-RU" sz="12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корп.4</a:t>
            </a:r>
          </a:p>
          <a:p>
            <a:pPr marL="360000" lvl="1" algn="just" eaLnBrk="0" fontAlgn="base" hangingPunct="0">
              <a:spcAft>
                <a:spcPct val="0"/>
              </a:spcAft>
            </a:pPr>
            <a:endParaRPr lang="ru-RU" sz="12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7507" y="-142153"/>
            <a:ext cx="7884371" cy="7100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6624737"/>
            <a:ext cx="9180512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Номер слайда 14"/>
          <p:cNvSpPr txBox="1">
            <a:spLocks/>
          </p:cNvSpPr>
          <p:nvPr/>
        </p:nvSpPr>
        <p:spPr>
          <a:xfrm>
            <a:off x="7010400" y="6597774"/>
            <a:ext cx="2133600" cy="260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7" y="46365"/>
            <a:ext cx="7776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Плановый баланс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тепловой энергии и мощности ГУП «ТЭК СПб»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2018-2019 гг.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Номер слайда 14"/>
          <p:cNvSpPr txBox="1">
            <a:spLocks/>
          </p:cNvSpPr>
          <p:nvPr/>
        </p:nvSpPr>
        <p:spPr>
          <a:xfrm>
            <a:off x="7010400" y="6627529"/>
            <a:ext cx="2133600" cy="260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3A471-C387-4095-A5A7-202505EDEE22}" type="slidenum">
              <a:rPr lang="ru-RU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075824636"/>
              </p:ext>
            </p:extLst>
          </p:nvPr>
        </p:nvGraphicFramePr>
        <p:xfrm>
          <a:off x="1997968" y="3861048"/>
          <a:ext cx="538234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96482"/>
              </p:ext>
            </p:extLst>
          </p:nvPr>
        </p:nvGraphicFramePr>
        <p:xfrm>
          <a:off x="107507" y="725763"/>
          <a:ext cx="8928544" cy="3024335"/>
        </p:xfrm>
        <a:graphic>
          <a:graphicData uri="http://schemas.openxmlformats.org/drawingml/2006/table">
            <a:tbl>
              <a:tblPr/>
              <a:tblGrid>
                <a:gridCol w="4295246"/>
                <a:gridCol w="1332322"/>
                <a:gridCol w="1650488"/>
                <a:gridCol w="1650488"/>
              </a:tblGrid>
              <a:tr h="4592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err="1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b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b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наружного воздуха по заданию</a:t>
                      </a:r>
                      <a:endParaRPr lang="ru-RU" sz="14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0С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Подключённая нагрузка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Гкал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9 695,52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9 888,18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Выработка </a:t>
                      </a:r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тепловой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энергии</a:t>
                      </a:r>
                      <a:endParaRPr lang="ru-RU" sz="14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Гкал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12 793,24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13 199,38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Покупка </a:t>
                      </a:r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тепловой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энергии</a:t>
                      </a:r>
                      <a:endParaRPr lang="ru-RU" sz="14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Гкал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7 555,64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7 719,19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Потери в тепловых сетях</a:t>
                      </a:r>
                      <a:endParaRPr lang="ru-RU" sz="14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Полезный </a:t>
                      </a:r>
                      <a:r>
                        <a:rPr lang="ru-RU" sz="1400" b="0" i="0" u="none" strike="noStrike" dirty="0" err="1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теплоотпуск</a:t>
                      </a:r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Гкал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17 919,70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18 441,26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</a:t>
                      </a:r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асход </a:t>
                      </a:r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топлива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Кг./Гкал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</a:t>
                      </a:r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 </a:t>
                      </a:r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электрической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энергии </a:t>
                      </a:r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тепловой энергии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кВт/Гкал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2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</a:t>
                      </a:r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 </a:t>
                      </a:r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холодной </a:t>
                      </a:r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оды </a:t>
                      </a:r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отпуск тепловой энергии с коллекторов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м3/Гкал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5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-3" y="0"/>
            <a:ext cx="7956379" cy="6800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мероприятий по программе энергосбережения 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2019 год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19" y="5589240"/>
            <a:ext cx="8712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Стоимость затрат на 2019 год -1 466,0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Ожидаемая экономия по ТЭР в результате реализации программы – 195,78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 руб.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4"/>
          <p:cNvSpPr txBox="1">
            <a:spLocks/>
          </p:cNvSpPr>
          <p:nvPr/>
        </p:nvSpPr>
        <p:spPr bwMode="auto">
          <a:xfrm>
            <a:off x="7010400" y="6624638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5032045-F98F-4884-A1D9-836E50733102}" type="slidenum">
              <a:rPr lang="ru-RU" sz="1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22</a:t>
            </a:fld>
            <a:endParaRPr lang="ru-RU" sz="1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339565"/>
              </p:ext>
            </p:extLst>
          </p:nvPr>
        </p:nvGraphicFramePr>
        <p:xfrm>
          <a:off x="107505" y="725763"/>
          <a:ext cx="8928547" cy="467490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8586"/>
                <a:gridCol w="3849577"/>
                <a:gridCol w="774027"/>
                <a:gridCol w="1028594"/>
                <a:gridCol w="1052811"/>
                <a:gridCol w="844602"/>
                <a:gridCol w="980350"/>
              </a:tblGrid>
              <a:tr h="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en-US" sz="1200" b="1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п/п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Численное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значение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экономии</a:t>
                      </a:r>
                    </a:p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en-US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Затраты  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окупаемости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</a:tr>
              <a:tr h="1868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en-US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</a:tr>
              <a:tr h="396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Замена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котлоагрегатов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использованием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энергоэффективного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оборудования с высоким КПД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ед.об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Замена  котлов в групповых котельных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ед.об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Автоматизация котельного оборудования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ед.об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Химическая очистка теплообменников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ед.об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Наладка тепломеханического оборудования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ед.об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Консервация водогрейных котлов ингибитором коррозии «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Веокросол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карбон»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ед.об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Установка (реконструкция) систем частотного регулирования насосного оборудования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систем освещения с увеличением доли осветительных устройств с использованием светодиодов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ед.об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Замена и реконструкция тепловых сетей с использованием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энергоэффективного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оборудования, применения эффективных технологий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п.м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трубы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19 961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1 134,76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525" marR="9525" marT="9525" marB="0" anchor="ctr"/>
                </a:tc>
              </a:tr>
              <a:tr h="4991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оборудования систем теплоснабжения от коррозии и отложений за счет применения коллоидного ингибитора коррозии «Веокросол – карбон»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ед.об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</a:tr>
              <a:tr h="245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35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8" name="TextBox 20"/>
          <p:cNvSpPr txBox="1">
            <a:spLocks noChangeArrowheads="1"/>
          </p:cNvSpPr>
          <p:nvPr/>
        </p:nvSpPr>
        <p:spPr bwMode="auto">
          <a:xfrm>
            <a:off x="5929322" y="4786322"/>
            <a:ext cx="15001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Номер слайда 14"/>
          <p:cNvSpPr txBox="1">
            <a:spLocks/>
          </p:cNvSpPr>
          <p:nvPr/>
        </p:nvSpPr>
        <p:spPr>
          <a:xfrm>
            <a:off x="0" y="6597774"/>
            <a:ext cx="9144003" cy="260226"/>
          </a:xfrm>
          <a:prstGeom prst="rect">
            <a:avLst/>
          </a:prstGeom>
          <a:gradFill flip="none" rotWithShape="0">
            <a:gsLst>
              <a:gs pos="60000">
                <a:srgbClr val="A30000"/>
              </a:gs>
              <a:gs pos="0">
                <a:srgbClr val="760000"/>
              </a:gs>
              <a:gs pos="100000">
                <a:srgbClr val="C00000"/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AFAB5-76EB-458C-9EE4-758732E2635C}" type="slidenum">
              <a:rPr lang="ru-RU" b="1" smtClean="0">
                <a:solidFill>
                  <a:prstClr val="white"/>
                </a:solidFill>
              </a:rPr>
              <a:pPr/>
              <a:t>23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04147" y="1124744"/>
            <a:ext cx="7956379" cy="6800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45360"/>
            <a:ext cx="1152316" cy="460926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 rot="16200000" flipH="1">
            <a:off x="4571656" y="-3850154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76173" y="772267"/>
            <a:ext cx="90366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Выполняемые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в рамках Программы энергосбережения мероприятия по реконструкции тепловых сетей с применением коррозионностойких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труб направлены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на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улучшение качества горячего водоснабжения потребителей и реализацию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политики энергосбережения в рамках выполнения требований Федерального закона от 23.11.2009 № 261-ФЗ «Об энергосбережении и о повышении энергетической эффективности».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При реализации мероприятий Программы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значительно повышается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надежность системы теплоснабжения потребителей тепловой энергии,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увеличивается нормативный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срок службы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труб и снижаются 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эксплуатационные затраты.</a:t>
            </a:r>
          </a:p>
        </p:txBody>
      </p:sp>
      <p:pic>
        <p:nvPicPr>
          <p:cNvPr id="2052" name="Рисунок 6" descr="PA2300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27574"/>
            <a:ext cx="2149735" cy="20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4" descr="Полтава 4 07-200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487673"/>
            <a:ext cx="2542937" cy="21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892" y="52657"/>
            <a:ext cx="79208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j-ea"/>
                <a:cs typeface="Times New Roman" pitchFamily="18" charset="0"/>
              </a:rPr>
              <a:t>Применение коррозионностойких гибких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j-ea"/>
                <a:cs typeface="Times New Roman" pitchFamily="18" charset="0"/>
              </a:rPr>
              <a:t>теплоизолированных 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j-ea"/>
                <a:cs typeface="Times New Roman" pitchFamily="18" charset="0"/>
              </a:rPr>
              <a:t>труб </a:t>
            </a:r>
            <a:endParaRPr lang="ru-RU" altLang="ru-RU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j-ea"/>
                <a:cs typeface="Times New Roman" pitchFamily="18" charset="0"/>
              </a:rPr>
              <a:t>повышенной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j-ea"/>
                <a:cs typeface="Times New Roman" pitchFamily="18" charset="0"/>
              </a:rPr>
              <a:t>надежности </a:t>
            </a:r>
          </a:p>
        </p:txBody>
      </p:sp>
      <p:pic>
        <p:nvPicPr>
          <p:cNvPr id="1026" name="Picture 2" descr="Картинки по запросу изопрофлек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55" y="4527574"/>
            <a:ext cx="2440824" cy="209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137098" y="4252897"/>
            <a:ext cx="29292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Укладка коррозионностойких труб»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92675" y="4230718"/>
            <a:ext cx="2706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Существующие  </a:t>
            </a:r>
            <a:r>
              <a:rPr lang="ru-RU" alt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тепловые </a:t>
            </a:r>
            <a:r>
              <a:rPr lang="ru-RU" alt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сети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782479" y="4252897"/>
            <a:ext cx="30365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Коррозионностойкие т</a:t>
            </a: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рубопроводы</a:t>
            </a:r>
            <a:endParaRPr lang="ru-RU" alt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310007"/>
              </p:ext>
            </p:extLst>
          </p:nvPr>
        </p:nvGraphicFramePr>
        <p:xfrm>
          <a:off x="150556" y="2565583"/>
          <a:ext cx="8887918" cy="130061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94475"/>
                <a:gridCol w="1085359"/>
                <a:gridCol w="1102021"/>
                <a:gridCol w="1102021"/>
                <a:gridCol w="1102021"/>
                <a:gridCol w="1102021"/>
              </a:tblGrid>
              <a:tr h="1221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 реализации</a:t>
                      </a:r>
                      <a:endParaRPr lang="ru-RU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2015г.</a:t>
                      </a:r>
                      <a:endParaRPr lang="ru-RU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2016г</a:t>
                      </a:r>
                      <a:endParaRPr lang="ru-RU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</a:t>
                      </a:r>
                      <a:endParaRPr lang="ru-RU" sz="1400" b="0" i="0" u="none" strike="noStrike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  <a:endParaRPr lang="ru-RU" sz="1400" b="0" i="0" u="none" strike="noStrike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5214" marR="5214" marT="5214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Объемы перекладки в рамках Производственных программ</a:t>
                      </a:r>
                      <a:endParaRPr lang="ru-RU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109,96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137,49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135,00</a:t>
                      </a:r>
                      <a:endParaRPr lang="ru-RU" sz="14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140,4</a:t>
                      </a:r>
                      <a:endParaRPr lang="ru-RU" sz="14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145,28</a:t>
                      </a:r>
                      <a:endParaRPr lang="ru-RU" sz="14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400" b="0" i="0" u="none" strike="noStrike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т.ч</a:t>
                      </a:r>
                      <a:r>
                        <a:rPr lang="ru-RU" sz="14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применением трубопроводов из коррозионностойких материалов</a:t>
                      </a:r>
                      <a:endParaRPr lang="ru-RU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3,02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12,5</a:t>
                      </a:r>
                      <a:endParaRPr lang="ru-RU" sz="14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15,6</a:t>
                      </a:r>
                      <a:endParaRPr lang="ru-RU" sz="14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26,26</a:t>
                      </a:r>
                      <a:endParaRPr lang="ru-RU" sz="14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60392" y="2227029"/>
            <a:ext cx="85195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j-ea"/>
                <a:cs typeface="Times New Roman" pitchFamily="18" charset="0"/>
              </a:rPr>
              <a:t>Объем</a:t>
            </a: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j-ea"/>
                <a:cs typeface="Times New Roman" pitchFamily="18" charset="0"/>
              </a:rPr>
              <a:t>перекладки тепловых сетей по производственным программам        км. труб</a:t>
            </a:r>
          </a:p>
        </p:txBody>
      </p:sp>
    </p:spTree>
    <p:extLst>
      <p:ext uri="{BB962C8B-B14F-4D97-AF65-F5344CB8AC3E}">
        <p14:creationId xmlns:p14="http://schemas.microsoft.com/office/powerpoint/2010/main" val="2630287247"/>
      </p:ext>
    </p:extLst>
  </p:cSld>
  <p:clrMapOvr>
    <a:masterClrMapping/>
  </p:clrMapOvr>
  <p:transition advTm="782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омер слайда 14"/>
          <p:cNvSpPr txBox="1">
            <a:spLocks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47500" lnSpcReduction="20000"/>
          </a:bodyPr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buNone/>
              <a:defRPr sz="27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endParaRPr lang="ru-RU" dirty="0"/>
          </a:p>
        </p:txBody>
      </p:sp>
      <p:pic>
        <p:nvPicPr>
          <p:cNvPr id="14338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53975" y="22430"/>
            <a:ext cx="9036050" cy="679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Обращения потребителей  на интернет-портал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«Наш Санкт-Петербург»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39399"/>
              </p:ext>
            </p:extLst>
          </p:nvPr>
        </p:nvGraphicFramePr>
        <p:xfrm>
          <a:off x="401092" y="836712"/>
          <a:ext cx="8498145" cy="2450316"/>
        </p:xfrm>
        <a:graphic>
          <a:graphicData uri="http://schemas.openxmlformats.org/drawingml/2006/table">
            <a:tbl>
              <a:tblPr/>
              <a:tblGrid>
                <a:gridCol w="588349"/>
                <a:gridCol w="3582559"/>
                <a:gridCol w="2209254"/>
                <a:gridCol w="2117983"/>
              </a:tblGrid>
              <a:tr h="54970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обращений поступивших на портал «Наш Санкт-Петербург»                     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2018 год.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Тема обращения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поступивших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обращений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том числе в зоне ответственности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ГУП «ТЭК СПб» 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Качество теплоснабжения (ГВС и отопление)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596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85"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1235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28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6273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1831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6117" y="3789040"/>
            <a:ext cx="8771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 1 января по 31 декабря 2018 года на интернет-портал «Наш Санкт- Петербург» в адрес </a:t>
            </a:r>
            <a:b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ГУП «ТЭК СПб» поступило 6273 обращений, более 71%, а именно 4442 обращения находилось не в зоне ответственности ГУП  «ТЭК СПб». </a:t>
            </a:r>
          </a:p>
          <a:p>
            <a:pPr algn="just" fontAlgn="base"/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1831 обращение, находившееся в зоне ответственности ГУП «ТЭК СПб» специалистами </a:t>
            </a:r>
            <a:b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ГУП «ТЭК СПб» были проведены проверки с составлением актов, писем, фото отчетов с последующим размещением на портале «Наш Санкт-Петербург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14"/>
          <p:cNvSpPr txBox="1">
            <a:spLocks/>
          </p:cNvSpPr>
          <p:nvPr/>
        </p:nvSpPr>
        <p:spPr bwMode="auto">
          <a:xfrm>
            <a:off x="7010400" y="6624736"/>
            <a:ext cx="2133600" cy="26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3B1FA64-B860-49BC-9D93-A39917080304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48095" y="1352466"/>
            <a:ext cx="1944216" cy="187220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24722"/>
      </p:ext>
    </p:extLst>
  </p:cSld>
  <p:clrMapOvr>
    <a:masterClrMapping/>
  </p:clrMapOvr>
  <p:transition advTm="7828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омер слайда 14"/>
          <p:cNvSpPr txBox="1">
            <a:spLocks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47500" lnSpcReduction="20000"/>
          </a:bodyPr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buNone/>
              <a:defRPr sz="27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endParaRPr lang="ru-RU" dirty="0"/>
          </a:p>
        </p:txBody>
      </p:sp>
      <p:pic>
        <p:nvPicPr>
          <p:cNvPr id="14338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53975" y="22430"/>
            <a:ext cx="9036050" cy="679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Выполненные решения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оказывающие влияние на качество жизни граждан и качество городской среды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14"/>
          <p:cNvSpPr txBox="1">
            <a:spLocks/>
          </p:cNvSpPr>
          <p:nvPr/>
        </p:nvSpPr>
        <p:spPr bwMode="auto">
          <a:xfrm>
            <a:off x="7010400" y="6624736"/>
            <a:ext cx="2133600" cy="26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3B1FA64-B860-49BC-9D93-A39917080304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039938254"/>
              </p:ext>
            </p:extLst>
          </p:nvPr>
        </p:nvGraphicFramePr>
        <p:xfrm>
          <a:off x="53975" y="726546"/>
          <a:ext cx="6154355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Рисунок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02" y="724634"/>
            <a:ext cx="2828861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EgorovaSM\Pictures\разное\3d2bf685d2__larg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64" y="2618436"/>
            <a:ext cx="2828861" cy="209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hirokovDV\Desktop\Новая папка (4)\GOPR594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61164" y="4714446"/>
            <a:ext cx="2847339" cy="1910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956710"/>
      </p:ext>
    </p:extLst>
  </p:cSld>
  <p:clrMapOvr>
    <a:masterClrMapping/>
  </p:clrMapOvr>
  <p:transition advTm="782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 txBox="1">
            <a:spLocks/>
          </p:cNvSpPr>
          <p:nvPr/>
        </p:nvSpPr>
        <p:spPr>
          <a:xfrm>
            <a:off x="-3" y="6597774"/>
            <a:ext cx="9144003" cy="260226"/>
          </a:xfrm>
          <a:prstGeom prst="rect">
            <a:avLst/>
          </a:prstGeom>
          <a:gradFill flip="none" rotWithShape="0">
            <a:gsLst>
              <a:gs pos="60000">
                <a:srgbClr val="A30000"/>
              </a:gs>
              <a:gs pos="0">
                <a:srgbClr val="760000"/>
              </a:gs>
              <a:gs pos="100000">
                <a:srgbClr val="C00000"/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 rot="16200000" flipH="1">
            <a:off x="4549142" y="-4549142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52936"/>
            <a:ext cx="3657600" cy="1463040"/>
          </a:xfrm>
          <a:prstGeom prst="rect">
            <a:avLst/>
          </a:prstGeom>
        </p:spPr>
      </p:pic>
      <p:sp>
        <p:nvSpPr>
          <p:cNvPr id="5" name="Номер слайда 14"/>
          <p:cNvSpPr txBox="1">
            <a:spLocks/>
          </p:cNvSpPr>
          <p:nvPr/>
        </p:nvSpPr>
        <p:spPr>
          <a:xfrm>
            <a:off x="0" y="6583449"/>
            <a:ext cx="9144003" cy="260226"/>
          </a:xfrm>
          <a:prstGeom prst="rect">
            <a:avLst/>
          </a:prstGeom>
          <a:gradFill flip="none" rotWithShape="0">
            <a:gsLst>
              <a:gs pos="60000">
                <a:srgbClr val="A30000"/>
              </a:gs>
              <a:gs pos="0">
                <a:srgbClr val="760000"/>
              </a:gs>
              <a:gs pos="100000">
                <a:srgbClr val="C00000"/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5EEDE8-C7DC-40E8-B764-066742577312}" type="slidenum">
              <a:rPr lang="ru-RU" b="1" smtClean="0">
                <a:solidFill>
                  <a:schemeClr val="bg1"/>
                </a:solidFill>
              </a:rPr>
              <a:pPr/>
              <a:t>26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2983" y="0"/>
            <a:ext cx="7832129" cy="679450"/>
          </a:xfrm>
        </p:spPr>
        <p:txBody>
          <a:bodyPr>
            <a:noAutofit/>
          </a:bodyPr>
          <a:lstStyle/>
          <a:p>
            <a:pPr marL="108000"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выполнении инвестиционных программ и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ремонта Предприятия за 2018 год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" y="6624737"/>
            <a:ext cx="9144001" cy="260647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60001">
                <a:srgbClr val="A30000"/>
              </a:gs>
              <a:gs pos="100000">
                <a:srgbClr val="C000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9700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3224" y="6593707"/>
            <a:ext cx="2133600" cy="264294"/>
          </a:xfrm>
        </p:spPr>
        <p:txBody>
          <a:bodyPr/>
          <a:lstStyle/>
          <a:p>
            <a:fld id="{BF43A471-C387-4095-A5A7-202505EDEE22}" type="slidenum">
              <a:rPr lang="ru-RU" b="1" smtClean="0">
                <a:solidFill>
                  <a:schemeClr val="bg1"/>
                </a:solidFill>
              </a:rPr>
              <a:pPr/>
              <a:t>3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5" y="764704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утвержденным Производственным программам в 2018 году план выполнения работ составил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8 724,7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руб., в том числе средства направлены на объекты: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производству тепловой энергии в размере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2 093,92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руб. (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24%)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  передаче тепловой   энергии  в  размере 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6 630,74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руб. (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76%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407202"/>
              </p:ext>
            </p:extLst>
          </p:nvPr>
        </p:nvGraphicFramePr>
        <p:xfrm>
          <a:off x="251521" y="1844824"/>
          <a:ext cx="8568952" cy="42025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2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8512"/>
                <a:gridCol w="1188195"/>
                <a:gridCol w="1170099"/>
                <a:gridCol w="1170099"/>
              </a:tblGrid>
              <a:tr h="240045">
                <a:tc rowSpan="2"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13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3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3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3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3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Программа, источник финансирования </a:t>
                      </a:r>
                      <a:endParaRPr lang="ru-RU" sz="13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ru-RU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443"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выполнения от плана года</a:t>
                      </a: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Адресная программа ремонта ГУП «ТЭК СПб»</a:t>
                      </a:r>
                      <a:endParaRPr lang="ru-RU" sz="13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485 156,45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500 870,31</a:t>
                      </a:r>
                      <a:endParaRPr lang="ru-RU" sz="13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&gt;100,0%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Инвестиционная программа ГУП </a:t>
                      </a:r>
                      <a:r>
                        <a:rPr lang="ru-RU" sz="13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«ТЭК СПб»,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том числе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4 535 858,02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4 693 632,20</a:t>
                      </a:r>
                      <a:endParaRPr lang="ru-RU" sz="13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</a:t>
                      </a:r>
                      <a:r>
                        <a:rPr lang="ru-RU" sz="13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100,0%</a:t>
                      </a:r>
                      <a:endParaRPr lang="ru-RU" sz="13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Амортизация </a:t>
                      </a:r>
                      <a:endParaRPr lang="ru-RU" sz="13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3 393 187,61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3 571 370,92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</a:t>
                      </a:r>
                      <a:r>
                        <a:rPr lang="ru-RU" sz="13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100,0%</a:t>
                      </a:r>
                      <a:endParaRPr lang="ru-RU" sz="13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Плата за подключение</a:t>
                      </a:r>
                      <a:endParaRPr lang="ru-RU" sz="13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679 652,62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656 868,62</a:t>
                      </a:r>
                      <a:endParaRPr lang="ru-RU" sz="1300" b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96,7%</a:t>
                      </a:r>
                      <a:endParaRPr lang="ru-RU" sz="13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ПКВ по основной деятельности </a:t>
                      </a:r>
                      <a:endParaRPr lang="ru-RU" sz="13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463 017,79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465 392,66</a:t>
                      </a:r>
                      <a:endParaRPr lang="ru-RU" sz="1300" b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&gt;100,0%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счет собственных средств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5 021 014,47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5 194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502,51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&gt;100,0%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137">
                <a:tc gridSpan="5">
                  <a:txBody>
                    <a:bodyPr/>
                    <a:lstStyle/>
                    <a:p>
                      <a:pPr algn="ctr" rtl="0" fontAlgn="ctr"/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АИП Санкт-Петербурга (бюджет), </a:t>
                      </a:r>
                    </a:p>
                    <a:p>
                      <a:pPr marL="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Заказчик </a:t>
                      </a:r>
                      <a:r>
                        <a:rPr lang="ru-RU" sz="13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ГУП «ТЭК СПб» с НДС</a:t>
                      </a:r>
                      <a:endParaRPr lang="ru-RU" sz="1300" b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3 703 646,00</a:t>
                      </a:r>
                      <a:endParaRPr lang="ru-RU" sz="13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3 630 964,93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98,0%</a:t>
                      </a:r>
                      <a:endParaRPr lang="ru-RU" sz="13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37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</a:t>
                      </a:r>
                      <a:r>
                        <a:rPr lang="ru-RU" sz="13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программам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8 724 660,47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8 825 467,44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37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Кроме того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300" b="1" i="0" u="none" strike="noStrike" dirty="0">
                        <a:solidFill>
                          <a:srgbClr val="C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300" b="1" i="0" u="none" strike="noStrike" dirty="0">
                        <a:solidFill>
                          <a:srgbClr val="C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300" b="1" i="0" u="none" strike="noStrike" dirty="0">
                        <a:solidFill>
                          <a:srgbClr val="C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37">
                <a:tc>
                  <a:txBody>
                    <a:bodyPr/>
                    <a:lstStyle/>
                    <a:p>
                      <a:pPr algn="ctr" rtl="0" fontAlgn="b"/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АИП Санкт-Петербурга (бюджет), </a:t>
                      </a:r>
                    </a:p>
                    <a:p>
                      <a:pPr marL="72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Заказчик  ГКУ «Управление заказчика» с НДС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10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215 689,40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10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23 589,24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>
                          <a:solidFill>
                            <a:srgbClr val="10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00">
                <a:tc>
                  <a:txBody>
                    <a:bodyPr/>
                    <a:lstStyle/>
                    <a:p>
                      <a:pPr algn="ctr" rtl="0" fontAlgn="b"/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Инвестиции по объектам СПб ГУП "Пушкинский ТЭК" </a:t>
                      </a:r>
                    </a:p>
                    <a:p>
                      <a:pPr marL="720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договору аренды имущества, без НДС</a:t>
                      </a:r>
                      <a:endParaRPr lang="ru-RU" sz="13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173 415,89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211 410,386</a:t>
                      </a:r>
                      <a:endParaRPr lang="ru-RU" sz="13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</a:t>
                      </a:r>
                      <a:r>
                        <a:rPr lang="ru-RU" sz="1300" b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100,0%</a:t>
                      </a:r>
                      <a:endParaRPr lang="ru-RU" sz="1300" b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6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4"/>
          <p:cNvSpPr txBox="1">
            <a:spLocks/>
          </p:cNvSpPr>
          <p:nvPr/>
        </p:nvSpPr>
        <p:spPr>
          <a:xfrm>
            <a:off x="-3" y="6597774"/>
            <a:ext cx="9144003" cy="260226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60001">
                <a:srgbClr val="A30000"/>
              </a:gs>
              <a:gs pos="100000">
                <a:srgbClr val="C000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AFFAAC25-59AD-4453-A6F2-5D98CBC4B1E4}" type="slidenum">
              <a:rPr lang="ru-RU"/>
              <a:pPr/>
              <a:t>4</a:t>
            </a:fld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7956379" cy="6800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производственных программ 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2018 год</a:t>
            </a:r>
          </a:p>
          <a:p>
            <a:pPr marL="108000"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перекладке тепловых сетей</a:t>
            </a:r>
          </a:p>
        </p:txBody>
      </p:sp>
      <p:pic>
        <p:nvPicPr>
          <p:cNvPr id="18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45360"/>
            <a:ext cx="1152316" cy="460926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61673"/>
              </p:ext>
            </p:extLst>
          </p:nvPr>
        </p:nvGraphicFramePr>
        <p:xfrm>
          <a:off x="136781" y="757977"/>
          <a:ext cx="8782758" cy="278987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894964"/>
                <a:gridCol w="1756552"/>
                <a:gridCol w="1527436"/>
                <a:gridCol w="1603806"/>
              </a:tblGrid>
              <a:tr h="2626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программы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3935" marB="0" anchor="ctr" horzOverflow="overflow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Объемные показатели</a:t>
                      </a:r>
                      <a:r>
                        <a:rPr lang="ru-RU" sz="1200" b="1" kern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км 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сетей</a:t>
                      </a:r>
                      <a:endParaRPr lang="ru-RU" sz="12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3935" marB="0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8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Годовой план</a:t>
                      </a:r>
                      <a:endParaRPr lang="en-US" sz="12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</a:t>
                      </a: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   выполнения</a:t>
                      </a:r>
                      <a:endParaRPr lang="ru-RU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3935" marB="0" anchor="ctr" horzOverflow="overflow">
                    <a:noFill/>
                  </a:tcPr>
                </a:tc>
              </a:tr>
              <a:tr h="28880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ремонта, в том числе: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17,30</a:t>
                      </a:r>
                      <a:endParaRPr lang="en-US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20,57</a:t>
                      </a:r>
                      <a:endParaRPr lang="ru-RU" sz="1400" b="1" i="0" u="none" strike="noStrike" dirty="0">
                        <a:solidFill>
                          <a:srgbClr val="25406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79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&gt;100%</a:t>
                      </a:r>
                    </a:p>
                  </a:txBody>
                  <a:tcPr marL="36000" marR="36000" marT="7938" marB="0" anchor="ctr">
                    <a:noFill/>
                  </a:tcPr>
                </a:tc>
              </a:tr>
              <a:tr h="288809"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Капитальный ремонт</a:t>
                      </a: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0,50</a:t>
                      </a:r>
                      <a:endParaRPr lang="en-US" sz="14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lang="ru-RU" sz="1400" b="0" i="0" u="none" strike="noStrike" dirty="0">
                        <a:solidFill>
                          <a:srgbClr val="25406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79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</a:t>
                      </a:r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25406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7938" marB="0" anchor="ctr">
                    <a:noFill/>
                  </a:tcPr>
                </a:tc>
              </a:tr>
              <a:tr h="288809"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Текущий ремонт</a:t>
                      </a: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16,80</a:t>
                      </a:r>
                      <a:endParaRPr lang="en-US" sz="14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20,04</a:t>
                      </a:r>
                      <a:endParaRPr lang="ru-RU" sz="1400" b="0" i="0" u="none" strike="noStrike" dirty="0">
                        <a:solidFill>
                          <a:srgbClr val="25406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79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&gt;100%</a:t>
                      </a:r>
                    </a:p>
                  </a:txBody>
                  <a:tcPr marL="36000" marR="36000" marT="7938" marB="0" anchor="ctr">
                    <a:noFill/>
                  </a:tcPr>
                </a:tc>
              </a:tr>
              <a:tr h="23025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Инвестиционная программа, в том числе: 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27,70</a:t>
                      </a: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29,53</a:t>
                      </a:r>
                      <a:endParaRPr lang="ru-RU" sz="1400" b="1" i="0" u="none" strike="noStrike" dirty="0">
                        <a:solidFill>
                          <a:srgbClr val="25406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79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&gt;100%</a:t>
                      </a:r>
                    </a:p>
                  </a:txBody>
                  <a:tcPr marL="36000" marR="36000" marT="7938" marB="0" anchor="ctr">
                    <a:noFill/>
                  </a:tcPr>
                </a:tc>
              </a:tr>
              <a:tr h="230255"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амортизация</a:t>
                      </a: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25,30</a:t>
                      </a:r>
                      <a:endParaRPr lang="ru-RU" sz="1400" b="0" i="0" u="none" strike="noStrike" dirty="0">
                        <a:solidFill>
                          <a:srgbClr val="25406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79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&gt;100%</a:t>
                      </a:r>
                    </a:p>
                  </a:txBody>
                  <a:tcPr marL="36000" marR="36000" marT="7938" marB="0" anchor="ctr">
                    <a:noFill/>
                  </a:tcPr>
                </a:tc>
              </a:tr>
              <a:tr h="230255"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Плата за подключение</a:t>
                      </a: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3,60</a:t>
                      </a: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3,60</a:t>
                      </a:r>
                      <a:endParaRPr lang="ru-RU" sz="1400" b="0" i="0" u="none" strike="noStrike" dirty="0">
                        <a:solidFill>
                          <a:srgbClr val="25406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79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25406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7938" marB="0" anchor="ctr">
                    <a:noFill/>
                  </a:tcPr>
                </a:tc>
              </a:tr>
              <a:tr h="230255"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СПб ГУП</a:t>
                      </a:r>
                      <a:r>
                        <a:rPr lang="ru-RU" sz="14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«Пушкинский ТЭК»</a:t>
                      </a:r>
                      <a:endParaRPr lang="ru-RU" sz="14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0,63</a:t>
                      </a:r>
                      <a:endParaRPr lang="ru-RU" sz="1400" b="0" i="0" u="none" strike="noStrike" dirty="0">
                        <a:solidFill>
                          <a:srgbClr val="25406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79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&gt;100%</a:t>
                      </a:r>
                    </a:p>
                  </a:txBody>
                  <a:tcPr marL="36000" marR="36000" marT="7938" marB="0" anchor="ctr">
                    <a:noFill/>
                  </a:tcPr>
                </a:tc>
              </a:tr>
              <a:tr h="22896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АИП СПБ Заказчик ГУП «ТЭК СПб»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90,00</a:t>
                      </a:r>
                      <a:endParaRPr lang="en-US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90,30</a:t>
                      </a:r>
                      <a:endParaRPr lang="ru-RU" sz="1400" b="1" i="0" u="none" strike="noStrike" dirty="0">
                        <a:solidFill>
                          <a:srgbClr val="25406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79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&gt;100%</a:t>
                      </a:r>
                    </a:p>
                  </a:txBody>
                  <a:tcPr marL="36000" marR="36000" marT="7938" marB="0" anchor="ctr">
                    <a:noFill/>
                  </a:tcPr>
                </a:tc>
              </a:tr>
              <a:tr h="262682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kern="12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135,00</a:t>
                      </a:r>
                      <a:endParaRPr lang="en-US" sz="1400" b="1" i="0" kern="12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3935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140,39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79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&gt;100%</a:t>
                      </a:r>
                    </a:p>
                  </a:txBody>
                  <a:tcPr marL="36000" marR="36000" marT="7938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" y="3573016"/>
            <a:ext cx="9067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Объем перекладки тепловых сетей в 2018 г. составил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140,39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км труб  или более 100% от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плана, 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08000"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т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ч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15,59  км труб из коррозионностойких материалов.</a:t>
            </a:r>
          </a:p>
          <a:p>
            <a:pPr marL="108000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План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ремонту и реконструкции основного ТМО и сооружений выполнен в полном объеме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3" y="4488558"/>
            <a:ext cx="2915816" cy="2109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4488558"/>
            <a:ext cx="2915816" cy="210921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88558"/>
            <a:ext cx="2664484" cy="210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588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60001">
                <a:srgbClr val="A30000"/>
              </a:gs>
              <a:gs pos="100000">
                <a:srgbClr val="C000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2" y="0"/>
            <a:ext cx="7957569" cy="70290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значимые объекты, 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выполненные 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ГУП «ТЭК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СПб»  в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26139"/>
            <a:ext cx="2133600" cy="365125"/>
          </a:xfrm>
        </p:spPr>
        <p:txBody>
          <a:bodyPr/>
          <a:lstStyle/>
          <a:p>
            <a:fld id="{BF43A471-C387-4095-A5A7-202505EDEE22}" type="slidenum">
              <a:rPr lang="ru-RU" b="1" smtClean="0">
                <a:solidFill>
                  <a:schemeClr val="bg1"/>
                </a:solidFill>
              </a:rPr>
              <a:pPr/>
              <a:t>5</a:t>
            </a:fld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755" y="741742"/>
            <a:ext cx="8892483" cy="6186309"/>
          </a:xfrm>
          <a:prstGeom prst="rect">
            <a:avLst/>
          </a:prstGeom>
        </p:spPr>
        <p:txBody>
          <a:bodyPr wrap="square" numCol="2" spcCol="36000">
            <a:spAutoFit/>
          </a:bodyPr>
          <a:lstStyle/>
          <a:p>
            <a:pPr marL="74250" lvl="1" algn="just" eaLnBrk="0" fontAlgn="base" hangingPunct="0">
              <a:spcAft>
                <a:spcPct val="0"/>
              </a:spcAft>
            </a:pPr>
            <a:r>
              <a:rPr lang="ru-RU" sz="11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Всего, согласно </a:t>
            </a:r>
            <a:r>
              <a:rPr lang="ru-RU" sz="11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утвержденным программам, завершены работы на 230 объектах, в том числе:</a:t>
            </a:r>
          </a:p>
          <a:p>
            <a:pPr marL="74250" lvl="1" algn="just" eaLnBrk="0" fontAlgn="base" hangingPunct="0">
              <a:spcAft>
                <a:spcPct val="0"/>
              </a:spcAft>
            </a:pPr>
            <a:endParaRPr lang="ru-RU" sz="11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50" lvl="1" algn="just" eaLnBrk="0" fontAlgn="base" hangingPunct="0">
              <a:spcAft>
                <a:spcPct val="0"/>
              </a:spcAft>
            </a:pPr>
            <a:r>
              <a:rPr lang="ru-RU" sz="11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	В части тепловых сетей: 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Реконструкция 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магистральной тепловой сети по ул. Академика Константинова от ТК-10 Тих.(11) на пр. Науки до ТК-8Конст.(11а) на углу ул. Академика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Байкова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Реконструкция магистральной тепловой сети по Богатырскому пр. от Яхтенной ул. ТК-1К1Г и по Туристской ул. от ТК-18К5 до ТК-18К6; вводы в кварталы 52, 53 СПЧ.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Реконструкция магистральной тепловой сети по ул. Седова от тк-19 по ул. Шелгунова до тк-25 в кв.125.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Строительство тепловой сети для подключения объектов застройки территории, ограниченной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Шуваловским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проспектом, Парашютной улицей, проектируемыми проездами в Приморском районе.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магистральных тепловых сетей по пр. Шаумяна от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Таллинской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ул. до Республиканской ул. для перевода существующих абонентов котельной по адресу: СПб, Республиканская ул., д. 35 на теплоисточник ГУП "ТЭК СПб.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Реконструкция 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магистральной тепловой сети по ул.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Карбышева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от ТК-19 на Новороссийской ул. до ТК-5 у 2-го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Муринского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пр.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Строительство тепловых сетей от существующей тепловой сети по ул. Крыленко до ТК-13 у уч. №4 по ул. Дыбенко для теплоснабжения территории, ограниченной Дальневосточным пр., ул. Дыбенко, Октябрьской наб., ул. Крыленко. 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Строительство блок-модульной газовой котельной с внешними инженерными сетями по адресу: СПб, пос.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Левашово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ул. Володарского, д. 72, д. 74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endParaRPr lang="ru-RU" sz="11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endParaRPr lang="ru-RU" sz="11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endParaRPr lang="ru-RU" sz="11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endParaRPr lang="ru-RU" sz="11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endParaRPr lang="ru-RU" sz="11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endParaRPr lang="ru-RU" sz="11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50" lvl="1" algn="just" eaLnBrk="0" fontAlgn="base" hangingPunct="0">
              <a:spcAft>
                <a:spcPct val="0"/>
              </a:spcAft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74250" lvl="1" algn="just" eaLnBrk="0" fontAlgn="base" hangingPunct="0">
              <a:spcAft>
                <a:spcPct val="0"/>
              </a:spcAft>
            </a:pPr>
            <a:endParaRPr lang="ru-RU" sz="11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50" lvl="1" algn="just" eaLnBrk="0" fontAlgn="base" hangingPunct="0">
              <a:spcAft>
                <a:spcPct val="0"/>
              </a:spcAft>
            </a:pPr>
            <a:endParaRPr lang="ru-RU" sz="1100" b="1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50" lvl="1" algn="just" eaLnBrk="0" fontAlgn="base" hangingPunct="0">
              <a:spcAft>
                <a:spcPct val="0"/>
              </a:spcAft>
            </a:pPr>
            <a:endParaRPr lang="ru-RU" sz="11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50" lvl="1" algn="just" eaLnBrk="0" fontAlgn="base" hangingPunct="0">
              <a:spcAft>
                <a:spcPct val="0"/>
              </a:spcAft>
            </a:pPr>
            <a:r>
              <a:rPr lang="ru-RU" sz="11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11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части источников </a:t>
            </a:r>
            <a:r>
              <a:rPr lang="ru-RU" sz="11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теплоснабжения:</a:t>
            </a:r>
            <a:endParaRPr lang="ru-RU" sz="11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Модернизация 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котельной "Приморская" по адресу: ул. Оптиков, д. 6 в части технического перевооружения котла Е-160 №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ru-RU" sz="11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Модернизация 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котельной по адресу: 3-й Верхний пер. д.10, лит. А. в части технического перевооружения котла КВГМ-100 ст.№9.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Модернизация котельной по адресу: Ивановская ул., д.36,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лит.А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в части модернизации парового котла ДКВр10/13 №4, щита АВР и замены вспомогательного оборудования. 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Модернизация котельной "1-я Правобережная" по адресу: ул. Крыленко, д.4, лит. А. в части технического перевооружения парового котла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ДКВр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20/13 № 5 с экономайзером, с обвязкой и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КИПиА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Модернизация котельной "4-Красносельская" по адресу: ул.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Пионерстроя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д. 19, лит. А. в части замены бака аккумуляторного БАГВ  РВС V=2000 м³ №2.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Модернизация котельной  по адресу: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Пулковское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шоссе, д.89, к.2, лит. А в части замены аккумуляторного бака БАГВ </a:t>
            </a:r>
            <a:r>
              <a:rPr lang="en-US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V=400 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м3 №1.</a:t>
            </a:r>
          </a:p>
          <a:p>
            <a:pPr marL="36000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ru-RU" sz="11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Реконструкция ЦТП по адресам:</a:t>
            </a:r>
            <a:endParaRPr lang="en-US" sz="11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algn="just" eaLnBrk="0" fontAlgn="base" hangingPunct="0">
              <a:spcAft>
                <a:spcPct val="0"/>
              </a:spcAft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 Санкт-Петербург,  пр. Пятилеток, д. 17, корп. 3 лит. А. </a:t>
            </a:r>
          </a:p>
          <a:p>
            <a:pPr marL="360000" lvl="1" algn="just" eaLnBrk="0" fontAlgn="base" hangingPunct="0">
              <a:spcAft>
                <a:spcPct val="0"/>
              </a:spcAft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 Санкт-Петербург, Тихорецкий пр., д.29, лит. А, корп.2.</a:t>
            </a:r>
          </a:p>
          <a:p>
            <a:pPr marL="360000" lvl="1" algn="just" eaLnBrk="0" fontAlgn="base" hangingPunct="0">
              <a:spcAft>
                <a:spcPct val="0"/>
              </a:spcAft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 Санкт-Петербург, ул. Есенина, д.20, лит. А, к.3.</a:t>
            </a:r>
          </a:p>
          <a:p>
            <a:pPr marL="360000" lvl="1" algn="just" eaLnBrk="0" fontAlgn="base" hangingPunct="0">
              <a:spcAft>
                <a:spcPct val="0"/>
              </a:spcAft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 Санкт-Петербург, ул. Академика Константинова, д.6, лит. А, корп.1.</a:t>
            </a:r>
          </a:p>
          <a:p>
            <a:pPr marL="360000" lvl="1" algn="just" eaLnBrk="0" fontAlgn="base" hangingPunct="0">
              <a:spcAft>
                <a:spcPct val="0"/>
              </a:spcAft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 Санкт-Петербург, пр. Культуры, д.16, корп.3, лит. А.</a:t>
            </a:r>
          </a:p>
          <a:p>
            <a:pPr marL="360000" lvl="1" algn="just" eaLnBrk="0" fontAlgn="base" hangingPunct="0">
              <a:spcAft>
                <a:spcPct val="0"/>
              </a:spcAft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 Санкт-Петербург, ул. Седова, д.58, лит. В, пом.3Н.</a:t>
            </a:r>
          </a:p>
          <a:p>
            <a:pPr marL="360000" lvl="1" algn="just" eaLnBrk="0" fontAlgn="base" hangingPunct="0">
              <a:spcAft>
                <a:spcPct val="0"/>
              </a:spcAft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 Санкт-Петербург, Софийская ул. , д.23, лит. А, корп.3.</a:t>
            </a:r>
          </a:p>
          <a:p>
            <a:pPr marL="360000" lvl="1" algn="just" eaLnBrk="0" fontAlgn="base" hangingPunct="0">
              <a:spcAft>
                <a:spcPct val="0"/>
              </a:spcAft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 Санкт-Петербург, ул.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Чудновского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д.15, лит. А.</a:t>
            </a:r>
          </a:p>
          <a:p>
            <a:pPr marL="742950" lvl="1" indent="-285750" algn="just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endParaRPr lang="ru-RU" sz="11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863"/>
            <a:ext cx="7884371" cy="7100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600" b="1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60001">
                <a:srgbClr val="A30000"/>
              </a:gs>
              <a:gs pos="100000">
                <a:srgbClr val="C000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45360"/>
            <a:ext cx="1152316" cy="46092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95267"/>
            <a:ext cx="781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Ретроспектива реализации производственных программ</a:t>
            </a:r>
          </a:p>
          <a:p>
            <a:pPr marL="108000"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за период 2015-2018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годов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1412776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Среднегодовое улучшение производственных показателей в среднем </a:t>
            </a:r>
            <a:b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1% в год</a:t>
            </a:r>
            <a:endParaRPr lang="ru-RU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42260"/>
            <a:ext cx="885717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Сравнительный анализ исполнения производственных программ в период с 2015 по 2018 годы  указывает на тенденцию по  наращиванию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объемов перекладки тепловых сетей к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году.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285133"/>
              </p:ext>
            </p:extLst>
          </p:nvPr>
        </p:nvGraphicFramePr>
        <p:xfrm>
          <a:off x="171287" y="1424710"/>
          <a:ext cx="8793200" cy="510063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8505"/>
                <a:gridCol w="792088"/>
                <a:gridCol w="792088"/>
                <a:gridCol w="792088"/>
                <a:gridCol w="792088"/>
                <a:gridCol w="781003"/>
                <a:gridCol w="771780"/>
                <a:gridCol w="771780"/>
                <a:gridCol w="771780"/>
              </a:tblGrid>
              <a:tr h="301547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факт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</a:tr>
              <a:tr h="206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км. труб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км. труб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км. труб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км. труб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</a:tr>
              <a:tr h="296138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ремонта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365,3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417,9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25,79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486,3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500,87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20,57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</a:tr>
              <a:tr h="296138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 от годового плана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&gt;100%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&gt;100%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&gt;100%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&gt;100%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4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4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830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ГУП ТЭК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СПб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4 039,2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44,29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3 846,4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4 354, 2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29,53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10253F"/>
                          </a:solidFill>
                          <a:latin typeface="Arial Narrow"/>
                          <a:ea typeface="+mn-ea"/>
                          <a:cs typeface="+mn-cs"/>
                        </a:rPr>
                        <a:t>4 693,63</a:t>
                      </a:r>
                      <a:endParaRPr lang="ru-RU" sz="1400" b="0" i="0" u="none" strike="noStrike" kern="1200" dirty="0">
                        <a:solidFill>
                          <a:srgbClr val="10253F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28,89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</a:tr>
              <a:tr h="249229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 от годового плана</a:t>
                      </a:r>
                      <a:endParaRPr lang="ru-RU" sz="1400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91%</a:t>
                      </a:r>
                      <a:endParaRPr lang="ru-RU" sz="1400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99,75%</a:t>
                      </a:r>
                      <a:endParaRPr lang="ru-RU" sz="1400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&gt;100%</a:t>
                      </a:r>
                      <a:endParaRPr lang="ru-RU" sz="1400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84%</a:t>
                      </a:r>
                      <a:endParaRPr lang="ru-RU" sz="1400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&gt;100%</a:t>
                      </a:r>
                      <a:endParaRPr lang="ru-RU" sz="1400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  <a:endParaRPr lang="ru-RU" sz="1400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4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4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2314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Санкт-Петербурга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1 728,1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1 897,3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61,36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2 745,8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5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10253F"/>
                          </a:solidFill>
                          <a:latin typeface="Arial Narrow"/>
                        </a:rPr>
                        <a:t>3 630,96</a:t>
                      </a: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90,3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</a:tr>
              <a:tr h="296138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 от годового плана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&gt;100%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100%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&gt;100%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4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0597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программам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5 869,0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88,49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5 872,2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127,28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7 167,5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129,13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8 271,59</a:t>
                      </a: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139,76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</a:tr>
              <a:tr h="296138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 от годового плана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99,75%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&gt;100%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&gt;100%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&gt;100%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4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4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138">
                <a:tc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Кроме того: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>
                    <a:noFill/>
                  </a:tcPr>
                </a:tc>
              </a:tr>
              <a:tr h="836388">
                <a:tc>
                  <a:txBody>
                    <a:bodyPr/>
                    <a:lstStyle/>
                    <a:p>
                      <a:pPr marL="108000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объектам 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8000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СПб 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ГУП "Пушкинский ТЭК"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договору аренды 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имущества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163,8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237, 8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211,41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</a:tr>
              <a:tr h="546634">
                <a:tc>
                  <a:txBody>
                    <a:bodyPr/>
                    <a:lstStyle/>
                    <a:p>
                      <a:pPr marL="108000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ГКУ «Управления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заказчика»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1 024,58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5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21,47</a:t>
                      </a:r>
                      <a:endParaRPr lang="ru-RU" sz="14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989, 52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3935" marR="3935" marT="393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10,19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3935" marR="3935" marT="393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826,2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3935" marR="3935" marT="393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5,20</a:t>
                      </a:r>
                    </a:p>
                  </a:txBody>
                  <a:tcPr marL="3935" marR="3935" marT="393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23,59</a:t>
                      </a:r>
                    </a:p>
                  </a:txBody>
                  <a:tcPr marL="3935" marR="3935" marT="393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935" marR="3935" marT="3935" marB="0" anchor="ctr" horzOverflow="overflow"/>
                </a:tc>
              </a:tr>
              <a:tr h="35566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Итого по предприятию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6 737,29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109,96</a:t>
                      </a: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6 874,56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3935" marR="3935" marT="393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137,49</a:t>
                      </a:r>
                    </a:p>
                  </a:txBody>
                  <a:tcPr marL="3935" marR="3935" marT="393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8 105,42</a:t>
                      </a:r>
                    </a:p>
                  </a:txBody>
                  <a:tcPr marL="3935" marR="3935" marT="393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135,00</a:t>
                      </a:r>
                    </a:p>
                  </a:txBody>
                  <a:tcPr marL="3935" marR="3935" marT="393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8 506,56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140,39</a:t>
                      </a:r>
                    </a:p>
                  </a:txBody>
                  <a:tcPr marL="3935" marR="3935" marT="3935" marB="0" anchor="ctr" horzOverflow="overflow"/>
                </a:tc>
              </a:tr>
            </a:tbl>
          </a:graphicData>
        </a:graphic>
      </p:graphicFrame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26139"/>
            <a:ext cx="2133600" cy="365125"/>
          </a:xfrm>
        </p:spPr>
        <p:txBody>
          <a:bodyPr/>
          <a:lstStyle/>
          <a:p>
            <a:fld id="{BF43A471-C387-4095-A5A7-202505EDEE22}" type="slidenum">
              <a:rPr lang="ru-RU" b="1" smtClean="0">
                <a:solidFill>
                  <a:schemeClr val="bg1"/>
                </a:solidFill>
              </a:rPr>
              <a:pPr/>
              <a:t>6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" y="6597353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56376" cy="70326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износа  теплоэнергетического комплекса.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234488"/>
              </p:ext>
            </p:extLst>
          </p:nvPr>
        </p:nvGraphicFramePr>
        <p:xfrm>
          <a:off x="132601" y="1895314"/>
          <a:ext cx="8734782" cy="17022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3135"/>
                <a:gridCol w="936104"/>
                <a:gridCol w="1008112"/>
                <a:gridCol w="936104"/>
                <a:gridCol w="1008112"/>
                <a:gridCol w="904679"/>
                <a:gridCol w="928450"/>
                <a:gridCol w="950086"/>
              </a:tblGrid>
              <a:tr h="4849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3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 износа</a:t>
                      </a:r>
                      <a:endParaRPr lang="ru-RU" sz="13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</a:t>
                      </a:r>
                      <a:endParaRPr lang="ru-RU" sz="13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</a:t>
                      </a:r>
                      <a:endParaRPr lang="ru-RU" sz="13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</a:t>
                      </a:r>
                      <a:endParaRPr lang="ru-RU" sz="13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46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Износ основных фондов Предприятия,%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53,4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51,3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50,8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6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Физический износ тепловых сетей, %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6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Физический</a:t>
                      </a:r>
                      <a:r>
                        <a:rPr lang="ru-RU" sz="1300" u="none" strike="noStrike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износ котельного оборудования, %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  <a:endParaRPr lang="ru-RU" sz="13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725763"/>
            <a:ext cx="76328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износа имущества ГУП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«ТЭК СПб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подразделяется на: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Износ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фондов Предприятия (бухгалтерский износ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Физический износ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оборудования: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тепловых сетей;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2.2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котельного оборудования.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04884823"/>
              </p:ext>
            </p:extLst>
          </p:nvPr>
        </p:nvGraphicFramePr>
        <p:xfrm>
          <a:off x="467544" y="4104457"/>
          <a:ext cx="8352928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11760" y="3843011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Уровень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износа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оборудования ГУП «ТЭК СПб»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" y="6624737"/>
            <a:ext cx="9144001" cy="260647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60001">
                <a:srgbClr val="A30000"/>
              </a:gs>
              <a:gs pos="100000">
                <a:srgbClr val="C000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2450" y="6556428"/>
            <a:ext cx="2241550" cy="365125"/>
          </a:xfrm>
        </p:spPr>
        <p:txBody>
          <a:bodyPr/>
          <a:lstStyle/>
          <a:p>
            <a:fld id="{D3708F51-CA42-4028-B26C-E05CD4F4AB7C}" type="slidenum">
              <a:rPr lang="ru-RU" b="1" smtClean="0">
                <a:solidFill>
                  <a:schemeClr val="bg1"/>
                </a:solidFill>
              </a:rPr>
              <a:pPr/>
              <a:t>7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40642" y="-2195"/>
            <a:ext cx="5747347" cy="68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19" tIns="40060" rIns="80119" bIns="40060">
            <a:spAutoFit/>
          </a:bodyPr>
          <a:lstStyle/>
          <a:p>
            <a:pPr algn="ctr" defTabSz="913973"/>
            <a:r>
              <a:rPr lang="ru-RU" sz="13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Стоимость реконструкции тепловых сетей </a:t>
            </a:r>
          </a:p>
          <a:p>
            <a:pPr algn="ctr" defTabSz="913973"/>
            <a:r>
              <a:rPr lang="ru-RU" sz="13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ГУП «ТЭК СПб»</a:t>
            </a:r>
          </a:p>
          <a:p>
            <a:pPr algn="ctr" defTabSz="913973"/>
            <a:r>
              <a:rPr lang="ru-RU" sz="13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 период 2013-201</a:t>
            </a:r>
            <a:r>
              <a:rPr lang="en-US" sz="13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3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гг., тыс.руб./км (в двухтрубном исчислении) </a:t>
            </a:r>
          </a:p>
        </p:txBody>
      </p:sp>
      <p:sp>
        <p:nvSpPr>
          <p:cNvPr id="89" name="Номер слайда 4"/>
          <p:cNvSpPr>
            <a:spLocks noGrp="1"/>
          </p:cNvSpPr>
          <p:nvPr/>
        </p:nvSpPr>
        <p:spPr>
          <a:xfrm>
            <a:off x="8752383" y="6492872"/>
            <a:ext cx="391618" cy="365129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3973"/>
            <a:fld id="{0F5FA265-0F5B-4F9A-B862-324DD1ADB697}" type="slidenum">
              <a:rPr lang="ru-RU" sz="1200">
                <a:solidFill>
                  <a:prstClr val="white">
                    <a:lumMod val="65000"/>
                  </a:prstClr>
                </a:solidFill>
              </a:rPr>
              <a:pPr defTabSz="913973"/>
              <a:t>8</a:t>
            </a:fld>
            <a:endParaRPr lang="ru-RU" sz="1200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71666367"/>
              </p:ext>
            </p:extLst>
          </p:nvPr>
        </p:nvGraphicFramePr>
        <p:xfrm>
          <a:off x="200208" y="947195"/>
          <a:ext cx="4310218" cy="2547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83791467"/>
              </p:ext>
            </p:extLst>
          </p:nvPr>
        </p:nvGraphicFramePr>
        <p:xfrm>
          <a:off x="261783" y="3951485"/>
          <a:ext cx="3017152" cy="189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4228864"/>
              </p:ext>
            </p:extLst>
          </p:nvPr>
        </p:nvGraphicFramePr>
        <p:xfrm>
          <a:off x="4633574" y="947195"/>
          <a:ext cx="4433367" cy="2547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93717782"/>
              </p:ext>
            </p:extLst>
          </p:nvPr>
        </p:nvGraphicFramePr>
        <p:xfrm>
          <a:off x="3402084" y="3951485"/>
          <a:ext cx="2709280" cy="189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83551330"/>
              </p:ext>
            </p:extLst>
          </p:nvPr>
        </p:nvGraphicFramePr>
        <p:xfrm>
          <a:off x="6172939" y="3951485"/>
          <a:ext cx="2847913" cy="195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250" y="459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Стоимость реконструкции тепловых сетей ГУП «ТЭК СПб»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период 2013-2018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годов,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тыс.руб./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км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(в двухтрубном исчислении)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 rot="16200000" flipH="1">
            <a:off x="4549142" y="-3843445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5113" y="108156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2A113A4-E07F-473D-9E32-9C0673751565}" type="slidenum">
              <a:rPr lang="ru-RU" sz="1200" b="1">
                <a:solidFill>
                  <a:schemeClr val="bg1"/>
                </a:solidFill>
                <a:latin typeface="Calibri" pitchFamily="34" charset="0"/>
              </a:rPr>
              <a:pPr algn="r"/>
              <a:t>8</a:t>
            </a:fld>
            <a:endParaRPr lang="ru-RU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0"/>
          <p:cNvSpPr txBox="1">
            <a:spLocks noChangeArrowheads="1"/>
          </p:cNvSpPr>
          <p:nvPr/>
        </p:nvSpPr>
        <p:spPr bwMode="auto">
          <a:xfrm>
            <a:off x="5929313" y="4786313"/>
            <a:ext cx="15001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0" name="Номер слайда 14"/>
          <p:cNvSpPr txBox="1">
            <a:spLocks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flip="none" rotWithShape="0">
            <a:gsLst>
              <a:gs pos="60000">
                <a:srgbClr val="A30000"/>
              </a:gs>
              <a:gs pos="0">
                <a:srgbClr val="760000"/>
              </a:gs>
              <a:gs pos="100000">
                <a:srgbClr val="C00000"/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0" y="0"/>
            <a:ext cx="79565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Статистика технологических нарушений  на тепловых сетях </a:t>
            </a:r>
          </a:p>
          <a:p>
            <a:pPr lvl="0" algn="ctr" fontAlgn="b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2018 год.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532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46461"/>
              </p:ext>
            </p:extLst>
          </p:nvPr>
        </p:nvGraphicFramePr>
        <p:xfrm>
          <a:off x="251519" y="810077"/>
          <a:ext cx="8784530" cy="530835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77855"/>
                <a:gridCol w="1080120"/>
                <a:gridCol w="1296144"/>
                <a:gridCol w="1368152"/>
                <a:gridCol w="828140"/>
                <a:gridCol w="828044"/>
                <a:gridCol w="972156"/>
                <a:gridCol w="833919"/>
              </a:tblGrid>
              <a:tr h="6239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Административный </a:t>
                      </a:r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16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r>
                        <a:rPr lang="ru-RU" sz="12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дефектов, шт.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16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Протяженность т/с,</a:t>
                      </a:r>
                      <a:r>
                        <a:rPr lang="ru-RU" sz="12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п.км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16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Удельная повреждаемость,</a:t>
                      </a:r>
                      <a:r>
                        <a:rPr lang="ru-RU" sz="12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</a:t>
                      </a:r>
                      <a:r>
                        <a:rPr lang="ru-RU" sz="12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/км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16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ограничений зданий</a:t>
                      </a:r>
                      <a:r>
                        <a:rPr lang="ru-RU" sz="12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теплоснабжения</a:t>
                      </a:r>
                      <a:endParaRPr lang="ru-RU" sz="12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1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ограничений МКД</a:t>
                      </a:r>
                      <a:r>
                        <a:rPr lang="ru-RU" sz="120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теплоснабжения</a:t>
                      </a:r>
                      <a:endParaRPr lang="ru-RU" sz="12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1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ЦО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ГВС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ЦО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ГВС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6016" marB="0" anchor="ctr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Пушкинский          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328,5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1546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Колпинский          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300,15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Приморский          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827,43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787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Выборгский          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721,52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647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Калининский        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552,05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497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385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Невский             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526,48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467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Красногвардейский   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506,94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637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Красносельский      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Крондштадтский      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105,46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Московский          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164,22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Фрунзенский         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79,66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Кировский           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66,92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Адмиралтейский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5,84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Центральный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14,59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Гатчинский ЛО       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42,17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Василеостровскиий   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Всеволожский ЛО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0,77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Тосненский ЛО       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14,35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Курортный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10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Петроградский 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7375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24033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3822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4 721,70</a:t>
                      </a:r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9642</a:t>
                      </a:r>
                    </a:p>
                  </a:txBody>
                  <a:tcPr marL="36000" marR="360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7885</a:t>
                      </a:r>
                    </a:p>
                  </a:txBody>
                  <a:tcPr marL="36000" marR="360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7213</a:t>
                      </a:r>
                    </a:p>
                  </a:txBody>
                  <a:tcPr marL="36000" marR="360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6087</a:t>
                      </a:r>
                    </a:p>
                  </a:txBody>
                  <a:tcPr marL="36000" marR="36000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597651"/>
            <a:ext cx="2133600" cy="260350"/>
          </a:xfrm>
        </p:spPr>
        <p:txBody>
          <a:bodyPr/>
          <a:lstStyle/>
          <a:p>
            <a:pPr>
              <a:defRPr/>
            </a:pPr>
            <a:fld id="{6E0648FA-5FEB-421B-8E84-52BBD190475C}" type="slidenum">
              <a:rPr lang="ru-RU" b="1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b="1" dirty="0" smtClean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3" y="6074430"/>
            <a:ext cx="8784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1" y="6200200"/>
            <a:ext cx="8784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удельная повреждаемость  находится на уровне прошлых лет.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82981"/>
      </p:ext>
    </p:extLst>
  </p:cSld>
  <p:clrMapOvr>
    <a:masterClrMapping/>
  </p:clrMapOvr>
  <p:transition advTm="782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4541</TotalTime>
  <Words>4278</Words>
  <Application>Microsoft Office PowerPoint</Application>
  <PresentationFormat>Экран (4:3)</PresentationFormat>
  <Paragraphs>1541</Paragraphs>
  <Slides>26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</vt:lpstr>
      <vt:lpstr>Презентация PowerPoint</vt:lpstr>
      <vt:lpstr>Отчет о выполнении инвестиционных программ и  программы ремонта Предприятия за 2018 год</vt:lpstr>
      <vt:lpstr>Презентация PowerPoint</vt:lpstr>
      <vt:lpstr>Презентация PowerPoint</vt:lpstr>
      <vt:lpstr>Презентация PowerPoint</vt:lpstr>
      <vt:lpstr>Уровень износа  теплоэнергетического комплекса.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по импортозамещению за 2018 год</vt:lpstr>
      <vt:lpstr>      Результаты закупочной деятельности за 2018 год</vt:lpstr>
      <vt:lpstr>Презентация PowerPoint</vt:lpstr>
      <vt:lpstr>Планы по производственным программам на 2019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EgorovaSM</dc:creator>
  <cp:lastModifiedBy>Васильев Руслан Юрьевич</cp:lastModifiedBy>
  <cp:revision>206</cp:revision>
  <cp:lastPrinted>2019-04-26T12:15:02Z</cp:lastPrinted>
  <dcterms:created xsi:type="dcterms:W3CDTF">2018-10-24T06:50:10Z</dcterms:created>
  <dcterms:modified xsi:type="dcterms:W3CDTF">2019-04-29T10:51:34Z</dcterms:modified>
</cp:coreProperties>
</file>